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3" r:id="rId4"/>
    <p:sldId id="258" r:id="rId5"/>
    <p:sldId id="264" r:id="rId6"/>
    <p:sldId id="260" r:id="rId7"/>
    <p:sldId id="259" r:id="rId8"/>
    <p:sldId id="263" r:id="rId9"/>
    <p:sldId id="262" r:id="rId10"/>
    <p:sldId id="261" r:id="rId11"/>
    <p:sldId id="265" r:id="rId12"/>
    <p:sldId id="266" r:id="rId13"/>
    <p:sldId id="272" r:id="rId14"/>
    <p:sldId id="267" r:id="rId15"/>
    <p:sldId id="268" r:id="rId16"/>
    <p:sldId id="269" r:id="rId17"/>
    <p:sldId id="270" r:id="rId18"/>
    <p:sldId id="271" r:id="rId19"/>
    <p:sldId id="274" r:id="rId20"/>
    <p:sldId id="276" r:id="rId21"/>
    <p:sldId id="275"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snapToObjects="1">
      <p:cViewPr varScale="1">
        <p:scale>
          <a:sx n="90" d="100"/>
          <a:sy n="90" d="100"/>
        </p:scale>
        <p:origin x="232"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156A-30BB-B04F-8E23-0BC637C505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52284-6E8E-0F4C-9483-0E2E75A3F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1EEA8-9739-764F-9B6C-B6D1E3A4257F}"/>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DC65583E-5D76-ED4F-9805-E6DF2C1F5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D3A14-85F6-7F4D-9D60-DAFC5E7D5E2B}"/>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24012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8DBD-851E-F046-931A-D6A2C94F3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D0D04-4330-B74D-961F-5558334282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96853-AF7C-824A-9A05-33833F1B87F7}"/>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60981D77-DA18-984B-8F60-56A7F2E04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41F0-AAB2-6E4B-9AC8-ECB435ADD5E2}"/>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299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3E870D-3EED-004F-9CF3-8697F2D25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35DD2-9945-1B4A-9CD5-00707B9CAD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7B632-D984-EF44-994B-97372D028AB0}"/>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B549E232-3500-DD4B-A919-3FC5B1B1F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09D2F-A20B-1045-95A9-26AE4A74C11C}"/>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82045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6455-5DCC-8147-9974-1588A914A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EBA6E-1BBD-FB4C-89F6-F510E260A9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1C22E-42DE-4D42-A888-F72630DC51DC}"/>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7F03531B-08C0-9247-8AB2-C42AD3328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C1324-02CA-5941-8609-E851394E43A1}"/>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241054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7B6F-3DC1-5F4C-A02A-CA2B8DDCA9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BD8139-C87A-494E-8850-6A7467D1C6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9E6686-FC2E-684C-9F12-39489F14811C}"/>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71E9DC81-B7F4-354A-AA75-1FB8B4D11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7933B-95B3-AF49-A2AE-2FD8A3A19D1A}"/>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135460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A6CB-84AB-CB41-B50D-00BBC7A8E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E9E8A-D904-464A-AA08-8F02830798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57BD35-AF77-2146-BF36-D6FAD54299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26517-4EA2-CC4C-A570-6591E9223168}"/>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6" name="Footer Placeholder 5">
            <a:extLst>
              <a:ext uri="{FF2B5EF4-FFF2-40B4-BE49-F238E27FC236}">
                <a16:creationId xmlns:a16="http://schemas.microsoft.com/office/drawing/2014/main" id="{E28AAB75-4812-CF49-9C1C-3A3674F5D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AE211-DEBD-D147-9665-84EF9AEE7C0D}"/>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40738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C15D-19B1-F74A-98C1-A14B7ED43D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735D1A-C9FC-BC4B-BE6B-72462E277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7D4B73-4BA6-B64E-9A25-3C938D1515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FC24B5-5CF5-A540-8649-3CFF82416F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7F61B2-84E9-7448-AC70-84B23F7D18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D1EC2D-63C4-DD43-8DD1-9F955EAE5A09}"/>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8" name="Footer Placeholder 7">
            <a:extLst>
              <a:ext uri="{FF2B5EF4-FFF2-40B4-BE49-F238E27FC236}">
                <a16:creationId xmlns:a16="http://schemas.microsoft.com/office/drawing/2014/main" id="{AA442948-056B-F241-868B-1C0F078F28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3C6235-99F1-B746-AAF3-ED16F888FAA3}"/>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419592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4EC5-A711-EB43-A2BB-F34C3BFBB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AD83AF-E981-6642-B530-DE5C6FDB44AF}"/>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4" name="Footer Placeholder 3">
            <a:extLst>
              <a:ext uri="{FF2B5EF4-FFF2-40B4-BE49-F238E27FC236}">
                <a16:creationId xmlns:a16="http://schemas.microsoft.com/office/drawing/2014/main" id="{27CA37F1-3BA9-3241-A2F7-DF856A1A07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4F462-87B6-A548-A824-A9BECB6C93D1}"/>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150121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C6353-2595-644A-B6DB-2434E5333B1E}"/>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3" name="Footer Placeholder 2">
            <a:extLst>
              <a:ext uri="{FF2B5EF4-FFF2-40B4-BE49-F238E27FC236}">
                <a16:creationId xmlns:a16="http://schemas.microsoft.com/office/drawing/2014/main" id="{F2B0B4E8-AA55-C648-BFA5-7A7BAD8C18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6171E7-AE86-164C-A573-61D62BF8649A}"/>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11244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92F6-30EB-F549-A90F-C3B325AE0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735D92-04A7-0140-BA01-08356FD17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E8554-6886-9D49-AAA9-49D711D16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3E7EBD-896B-CF42-9556-0C84546BB3D4}"/>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6" name="Footer Placeholder 5">
            <a:extLst>
              <a:ext uri="{FF2B5EF4-FFF2-40B4-BE49-F238E27FC236}">
                <a16:creationId xmlns:a16="http://schemas.microsoft.com/office/drawing/2014/main" id="{A166B8E4-5691-7844-B15E-FDF8E624A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C926C-088F-D447-A00E-71045404B9E7}"/>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102188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202-981A-4242-8E39-CC65F41A7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E2361-68C8-1349-B691-CB135AF38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7449EE-57AE-2C40-A2FA-F0BB0ABE5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03A29-E736-DE4F-ADEB-790610751186}"/>
              </a:ext>
            </a:extLst>
          </p:cNvPr>
          <p:cNvSpPr>
            <a:spLocks noGrp="1"/>
          </p:cNvSpPr>
          <p:nvPr>
            <p:ph type="dt" sz="half" idx="10"/>
          </p:nvPr>
        </p:nvSpPr>
        <p:spPr/>
        <p:txBody>
          <a:bodyPr/>
          <a:lstStyle/>
          <a:p>
            <a:fld id="{514835CE-ECC6-374B-8C79-C5CBCD94136D}" type="datetimeFigureOut">
              <a:rPr lang="en-US" smtClean="0"/>
              <a:t>9/25/18</a:t>
            </a:fld>
            <a:endParaRPr lang="en-US"/>
          </a:p>
        </p:txBody>
      </p:sp>
      <p:sp>
        <p:nvSpPr>
          <p:cNvPr id="6" name="Footer Placeholder 5">
            <a:extLst>
              <a:ext uri="{FF2B5EF4-FFF2-40B4-BE49-F238E27FC236}">
                <a16:creationId xmlns:a16="http://schemas.microsoft.com/office/drawing/2014/main" id="{B6470D65-AAD4-504A-9012-331C5F946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C3A2E-F708-A14B-ABE1-AFA9B3960192}"/>
              </a:ext>
            </a:extLst>
          </p:cNvPr>
          <p:cNvSpPr>
            <a:spLocks noGrp="1"/>
          </p:cNvSpPr>
          <p:nvPr>
            <p:ph type="sldNum" sz="quarter" idx="12"/>
          </p:nvPr>
        </p:nvSpPr>
        <p:spPr/>
        <p:txBody>
          <a:bodyPr/>
          <a:lstStyle/>
          <a:p>
            <a:fld id="{47FE62A4-2545-8B4F-804F-C5D549D9E5C6}" type="slidenum">
              <a:rPr lang="en-US" smtClean="0"/>
              <a:t>‹#›</a:t>
            </a:fld>
            <a:endParaRPr lang="en-US"/>
          </a:p>
        </p:txBody>
      </p:sp>
    </p:spTree>
    <p:extLst>
      <p:ext uri="{BB962C8B-B14F-4D97-AF65-F5344CB8AC3E}">
        <p14:creationId xmlns:p14="http://schemas.microsoft.com/office/powerpoint/2010/main" val="246804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63285A-5232-514D-8F81-0C61320CC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BFFCE6-B1A1-F846-9E3E-B5A6B0754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9447A-D0F8-E244-9349-5181C088A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835CE-ECC6-374B-8C79-C5CBCD94136D}" type="datetimeFigureOut">
              <a:rPr lang="en-US" smtClean="0"/>
              <a:t>9/25/18</a:t>
            </a:fld>
            <a:endParaRPr lang="en-US"/>
          </a:p>
        </p:txBody>
      </p:sp>
      <p:sp>
        <p:nvSpPr>
          <p:cNvPr id="5" name="Footer Placeholder 4">
            <a:extLst>
              <a:ext uri="{FF2B5EF4-FFF2-40B4-BE49-F238E27FC236}">
                <a16:creationId xmlns:a16="http://schemas.microsoft.com/office/drawing/2014/main" id="{9FEDE740-509A-B74C-A699-011501232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B25C8-A27E-9040-9B5A-3F887C33D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E62A4-2545-8B4F-804F-C5D549D9E5C6}" type="slidenum">
              <a:rPr lang="en-US" smtClean="0"/>
              <a:t>‹#›</a:t>
            </a:fld>
            <a:endParaRPr lang="en-US"/>
          </a:p>
        </p:txBody>
      </p:sp>
    </p:spTree>
    <p:extLst>
      <p:ext uri="{BB962C8B-B14F-4D97-AF65-F5344CB8AC3E}">
        <p14:creationId xmlns:p14="http://schemas.microsoft.com/office/powerpoint/2010/main" val="791611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C2C6-BD57-1A4C-9DB2-ABF0D51AB02E}"/>
              </a:ext>
            </a:extLst>
          </p:cNvPr>
          <p:cNvSpPr>
            <a:spLocks noGrp="1"/>
          </p:cNvSpPr>
          <p:nvPr>
            <p:ph type="ctrTitle"/>
          </p:nvPr>
        </p:nvSpPr>
        <p:spPr/>
        <p:txBody>
          <a:bodyPr/>
          <a:lstStyle/>
          <a:p>
            <a:r>
              <a:rPr lang="en-US" dirty="0"/>
              <a:t>Search Engine Optimization</a:t>
            </a:r>
          </a:p>
        </p:txBody>
      </p:sp>
      <p:sp>
        <p:nvSpPr>
          <p:cNvPr id="3" name="Subtitle 2">
            <a:extLst>
              <a:ext uri="{FF2B5EF4-FFF2-40B4-BE49-F238E27FC236}">
                <a16:creationId xmlns:a16="http://schemas.microsoft.com/office/drawing/2014/main" id="{2C318C4F-1ECC-044F-889B-E127E9FA0DFE}"/>
              </a:ext>
            </a:extLst>
          </p:cNvPr>
          <p:cNvSpPr>
            <a:spLocks noGrp="1"/>
          </p:cNvSpPr>
          <p:nvPr>
            <p:ph type="subTitle" idx="1"/>
          </p:nvPr>
        </p:nvSpPr>
        <p:spPr/>
        <p:txBody>
          <a:bodyPr/>
          <a:lstStyle/>
          <a:p>
            <a:r>
              <a:rPr lang="en-US" dirty="0"/>
              <a:t>How to get more customers from digital marketing</a:t>
            </a:r>
          </a:p>
        </p:txBody>
      </p:sp>
    </p:spTree>
    <p:extLst>
      <p:ext uri="{BB962C8B-B14F-4D97-AF65-F5344CB8AC3E}">
        <p14:creationId xmlns:p14="http://schemas.microsoft.com/office/powerpoint/2010/main" val="322332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6AD5-3508-6243-B917-C9C675B025C4}"/>
              </a:ext>
            </a:extLst>
          </p:cNvPr>
          <p:cNvSpPr>
            <a:spLocks noGrp="1"/>
          </p:cNvSpPr>
          <p:nvPr>
            <p:ph type="title"/>
          </p:nvPr>
        </p:nvSpPr>
        <p:spPr/>
        <p:txBody>
          <a:bodyPr/>
          <a:lstStyle/>
          <a:p>
            <a:pPr algn="ctr"/>
            <a:r>
              <a:rPr lang="en-US" dirty="0"/>
              <a:t>Content is King!</a:t>
            </a:r>
          </a:p>
        </p:txBody>
      </p:sp>
      <p:sp>
        <p:nvSpPr>
          <p:cNvPr id="3" name="Content Placeholder 2">
            <a:extLst>
              <a:ext uri="{FF2B5EF4-FFF2-40B4-BE49-F238E27FC236}">
                <a16:creationId xmlns:a16="http://schemas.microsoft.com/office/drawing/2014/main" id="{9D96C83D-E1D1-CB42-B96A-95067B9BEE05}"/>
              </a:ext>
            </a:extLst>
          </p:cNvPr>
          <p:cNvSpPr>
            <a:spLocks noGrp="1"/>
          </p:cNvSpPr>
          <p:nvPr>
            <p:ph idx="1"/>
          </p:nvPr>
        </p:nvSpPr>
        <p:spPr/>
        <p:txBody>
          <a:bodyPr/>
          <a:lstStyle/>
          <a:p>
            <a:pPr marL="0" indent="0" algn="ctr">
              <a:buNone/>
            </a:pPr>
            <a:r>
              <a:rPr lang="en-US" dirty="0"/>
              <a:t>Providing interesting content that people actually want to read is the key to getting people coming back to your blog, or better yet, subscribing to your RSS feed so that they are notified whenever you add new content to your website.</a:t>
            </a:r>
          </a:p>
        </p:txBody>
      </p:sp>
      <p:pic>
        <p:nvPicPr>
          <p:cNvPr id="5" name="Picture 4">
            <a:extLst>
              <a:ext uri="{FF2B5EF4-FFF2-40B4-BE49-F238E27FC236}">
                <a16:creationId xmlns:a16="http://schemas.microsoft.com/office/drawing/2014/main" id="{44AD8E0B-61ED-A444-84C3-08FAB69E1E79}"/>
              </a:ext>
            </a:extLst>
          </p:cNvPr>
          <p:cNvPicPr>
            <a:picLocks noChangeAspect="1"/>
          </p:cNvPicPr>
          <p:nvPr/>
        </p:nvPicPr>
        <p:blipFill>
          <a:blip r:embed="rId2"/>
          <a:stretch>
            <a:fillRect/>
          </a:stretch>
        </p:blipFill>
        <p:spPr>
          <a:xfrm>
            <a:off x="3257550" y="3373556"/>
            <a:ext cx="5676900" cy="2803407"/>
          </a:xfrm>
          <a:prstGeom prst="rect">
            <a:avLst/>
          </a:prstGeom>
        </p:spPr>
      </p:pic>
    </p:spTree>
    <p:extLst>
      <p:ext uri="{BB962C8B-B14F-4D97-AF65-F5344CB8AC3E}">
        <p14:creationId xmlns:p14="http://schemas.microsoft.com/office/powerpoint/2010/main" val="344536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B352-B514-1743-B28F-20041D433D29}"/>
              </a:ext>
            </a:extLst>
          </p:cNvPr>
          <p:cNvSpPr>
            <a:spLocks noGrp="1"/>
          </p:cNvSpPr>
          <p:nvPr>
            <p:ph type="title"/>
          </p:nvPr>
        </p:nvSpPr>
        <p:spPr/>
        <p:txBody>
          <a:bodyPr/>
          <a:lstStyle/>
          <a:p>
            <a:pPr algn="ctr"/>
            <a:r>
              <a:rPr lang="en-US" dirty="0"/>
              <a:t>Don’t Forget About Bing!</a:t>
            </a:r>
          </a:p>
        </p:txBody>
      </p:sp>
      <p:sp>
        <p:nvSpPr>
          <p:cNvPr id="3" name="Content Placeholder 2">
            <a:extLst>
              <a:ext uri="{FF2B5EF4-FFF2-40B4-BE49-F238E27FC236}">
                <a16:creationId xmlns:a16="http://schemas.microsoft.com/office/drawing/2014/main" id="{F68FBC4E-0B0B-C843-8074-3736CC3347A3}"/>
              </a:ext>
            </a:extLst>
          </p:cNvPr>
          <p:cNvSpPr>
            <a:spLocks noGrp="1"/>
          </p:cNvSpPr>
          <p:nvPr>
            <p:ph idx="1"/>
          </p:nvPr>
        </p:nvSpPr>
        <p:spPr/>
        <p:txBody>
          <a:bodyPr/>
          <a:lstStyle/>
          <a:p>
            <a:pPr marL="0" indent="0" algn="ctr">
              <a:buNone/>
            </a:pPr>
            <a:r>
              <a:rPr lang="en-US" dirty="0"/>
              <a:t>Although Google makes up over 90% of US search queries, don’t forget to register your site with Bing Webmaster Tools. The process is very similar to Google’s, and it will get you showing up quicker and more accurately in Bing’s Search Engine Results. </a:t>
            </a:r>
          </a:p>
        </p:txBody>
      </p:sp>
      <p:pic>
        <p:nvPicPr>
          <p:cNvPr id="5" name="Picture 4">
            <a:extLst>
              <a:ext uri="{FF2B5EF4-FFF2-40B4-BE49-F238E27FC236}">
                <a16:creationId xmlns:a16="http://schemas.microsoft.com/office/drawing/2014/main" id="{26154B40-93B0-CD4F-95DA-3CC02D7F8BF9}"/>
              </a:ext>
            </a:extLst>
          </p:cNvPr>
          <p:cNvPicPr>
            <a:picLocks noChangeAspect="1"/>
          </p:cNvPicPr>
          <p:nvPr/>
        </p:nvPicPr>
        <p:blipFill>
          <a:blip r:embed="rId2"/>
          <a:stretch>
            <a:fillRect/>
          </a:stretch>
        </p:blipFill>
        <p:spPr>
          <a:xfrm>
            <a:off x="4333875" y="3700462"/>
            <a:ext cx="3706004" cy="1944687"/>
          </a:xfrm>
          <a:prstGeom prst="rect">
            <a:avLst/>
          </a:prstGeom>
        </p:spPr>
      </p:pic>
    </p:spTree>
    <p:extLst>
      <p:ext uri="{BB962C8B-B14F-4D97-AF65-F5344CB8AC3E}">
        <p14:creationId xmlns:p14="http://schemas.microsoft.com/office/powerpoint/2010/main" val="3442487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94C4-82FE-DA48-8070-194B00EBB96C}"/>
              </a:ext>
            </a:extLst>
          </p:cNvPr>
          <p:cNvSpPr>
            <a:spLocks noGrp="1"/>
          </p:cNvSpPr>
          <p:nvPr>
            <p:ph type="title"/>
          </p:nvPr>
        </p:nvSpPr>
        <p:spPr/>
        <p:txBody>
          <a:bodyPr/>
          <a:lstStyle/>
          <a:p>
            <a:pPr algn="ctr"/>
            <a:r>
              <a:rPr lang="en-US" dirty="0"/>
              <a:t>Free Directory Listings</a:t>
            </a:r>
          </a:p>
        </p:txBody>
      </p:sp>
      <p:sp>
        <p:nvSpPr>
          <p:cNvPr id="3" name="Content Placeholder 2">
            <a:extLst>
              <a:ext uri="{FF2B5EF4-FFF2-40B4-BE49-F238E27FC236}">
                <a16:creationId xmlns:a16="http://schemas.microsoft.com/office/drawing/2014/main" id="{CC5881D9-531C-8F42-BC9C-DC793AAC3FF7}"/>
              </a:ext>
            </a:extLst>
          </p:cNvPr>
          <p:cNvSpPr>
            <a:spLocks noGrp="1"/>
          </p:cNvSpPr>
          <p:nvPr>
            <p:ph idx="1"/>
          </p:nvPr>
        </p:nvSpPr>
        <p:spPr/>
        <p:txBody>
          <a:bodyPr/>
          <a:lstStyle/>
          <a:p>
            <a:pPr marL="0" indent="0">
              <a:buNone/>
            </a:pPr>
            <a:r>
              <a:rPr lang="en-US" dirty="0"/>
              <a:t>There are many websites that will already have a profile for your business. Find these pages and claim them. You do not need to buy pro accounts (unless you really want to) but you should make sure you are in control of the content on these sites. Make sure to add your website, relevant content, and images to these free listings.</a:t>
            </a:r>
          </a:p>
          <a:p>
            <a:pPr marL="0" indent="0">
              <a:buNone/>
            </a:pPr>
            <a:endParaRPr lang="en-US" dirty="0"/>
          </a:p>
        </p:txBody>
      </p:sp>
      <p:pic>
        <p:nvPicPr>
          <p:cNvPr id="5" name="Picture 4">
            <a:extLst>
              <a:ext uri="{FF2B5EF4-FFF2-40B4-BE49-F238E27FC236}">
                <a16:creationId xmlns:a16="http://schemas.microsoft.com/office/drawing/2014/main" id="{C9D96937-CFA8-214B-82BC-B1297CE128E0}"/>
              </a:ext>
            </a:extLst>
          </p:cNvPr>
          <p:cNvPicPr>
            <a:picLocks noChangeAspect="1"/>
          </p:cNvPicPr>
          <p:nvPr/>
        </p:nvPicPr>
        <p:blipFill>
          <a:blip r:embed="rId2"/>
          <a:stretch>
            <a:fillRect/>
          </a:stretch>
        </p:blipFill>
        <p:spPr>
          <a:xfrm>
            <a:off x="3865562" y="3808413"/>
            <a:ext cx="4335463" cy="2685872"/>
          </a:xfrm>
          <a:prstGeom prst="rect">
            <a:avLst/>
          </a:prstGeom>
        </p:spPr>
      </p:pic>
    </p:spTree>
    <p:extLst>
      <p:ext uri="{BB962C8B-B14F-4D97-AF65-F5344CB8AC3E}">
        <p14:creationId xmlns:p14="http://schemas.microsoft.com/office/powerpoint/2010/main" val="71545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4D31-EDF0-FC42-97D3-0687AECBCE34}"/>
              </a:ext>
            </a:extLst>
          </p:cNvPr>
          <p:cNvSpPr>
            <a:spLocks noGrp="1"/>
          </p:cNvSpPr>
          <p:nvPr>
            <p:ph type="title"/>
          </p:nvPr>
        </p:nvSpPr>
        <p:spPr/>
        <p:txBody>
          <a:bodyPr/>
          <a:lstStyle/>
          <a:p>
            <a:pPr algn="ctr"/>
            <a:r>
              <a:rPr lang="en-US" dirty="0"/>
              <a:t>Traffic You Buy</a:t>
            </a:r>
          </a:p>
        </p:txBody>
      </p:sp>
      <p:sp>
        <p:nvSpPr>
          <p:cNvPr id="3" name="Content Placeholder 2">
            <a:extLst>
              <a:ext uri="{FF2B5EF4-FFF2-40B4-BE49-F238E27FC236}">
                <a16:creationId xmlns:a16="http://schemas.microsoft.com/office/drawing/2014/main" id="{07FA3F4B-FA21-F049-B117-58948CA2950E}"/>
              </a:ext>
            </a:extLst>
          </p:cNvPr>
          <p:cNvSpPr>
            <a:spLocks noGrp="1"/>
          </p:cNvSpPr>
          <p:nvPr>
            <p:ph idx="1"/>
          </p:nvPr>
        </p:nvSpPr>
        <p:spPr/>
        <p:txBody>
          <a:bodyPr/>
          <a:lstStyle/>
          <a:p>
            <a:r>
              <a:rPr lang="en-US" dirty="0"/>
              <a:t>Google PPC</a:t>
            </a:r>
          </a:p>
          <a:p>
            <a:r>
              <a:rPr lang="en-US" dirty="0"/>
              <a:t>Pixels and Retargeting</a:t>
            </a:r>
          </a:p>
          <a:p>
            <a:r>
              <a:rPr lang="en-US" dirty="0"/>
              <a:t>Facebook Ads &amp; Instagram Ads</a:t>
            </a:r>
          </a:p>
          <a:p>
            <a:r>
              <a:rPr lang="en-US" dirty="0"/>
              <a:t>Twitter Ads</a:t>
            </a:r>
          </a:p>
          <a:p>
            <a:r>
              <a:rPr lang="en-US" dirty="0"/>
              <a:t>Pinterest Ads</a:t>
            </a:r>
          </a:p>
        </p:txBody>
      </p:sp>
      <p:pic>
        <p:nvPicPr>
          <p:cNvPr id="5" name="Picture 4">
            <a:extLst>
              <a:ext uri="{FF2B5EF4-FFF2-40B4-BE49-F238E27FC236}">
                <a16:creationId xmlns:a16="http://schemas.microsoft.com/office/drawing/2014/main" id="{F1A320DA-75C6-B64E-8634-9A963E13421B}"/>
              </a:ext>
            </a:extLst>
          </p:cNvPr>
          <p:cNvPicPr>
            <a:picLocks noChangeAspect="1"/>
          </p:cNvPicPr>
          <p:nvPr/>
        </p:nvPicPr>
        <p:blipFill>
          <a:blip r:embed="rId2"/>
          <a:stretch>
            <a:fillRect/>
          </a:stretch>
        </p:blipFill>
        <p:spPr>
          <a:xfrm>
            <a:off x="6649641" y="1825625"/>
            <a:ext cx="4704159" cy="3136106"/>
          </a:xfrm>
          <a:prstGeom prst="rect">
            <a:avLst/>
          </a:prstGeom>
        </p:spPr>
      </p:pic>
    </p:spTree>
    <p:extLst>
      <p:ext uri="{BB962C8B-B14F-4D97-AF65-F5344CB8AC3E}">
        <p14:creationId xmlns:p14="http://schemas.microsoft.com/office/powerpoint/2010/main" val="339576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DC15-7236-024D-B9D0-6F07095AA32D}"/>
              </a:ext>
            </a:extLst>
          </p:cNvPr>
          <p:cNvSpPr>
            <a:spLocks noGrp="1"/>
          </p:cNvSpPr>
          <p:nvPr>
            <p:ph type="title"/>
          </p:nvPr>
        </p:nvSpPr>
        <p:spPr/>
        <p:txBody>
          <a:bodyPr/>
          <a:lstStyle/>
          <a:p>
            <a:pPr algn="ctr"/>
            <a:r>
              <a:rPr lang="en-US" dirty="0"/>
              <a:t>Google Ads – Pay Per Click Marketing</a:t>
            </a:r>
          </a:p>
        </p:txBody>
      </p:sp>
      <p:sp>
        <p:nvSpPr>
          <p:cNvPr id="3" name="Content Placeholder 2">
            <a:extLst>
              <a:ext uri="{FF2B5EF4-FFF2-40B4-BE49-F238E27FC236}">
                <a16:creationId xmlns:a16="http://schemas.microsoft.com/office/drawing/2014/main" id="{ECC5F608-BE07-A34B-8D40-A93EAB30C16C}"/>
              </a:ext>
            </a:extLst>
          </p:cNvPr>
          <p:cNvSpPr>
            <a:spLocks noGrp="1"/>
          </p:cNvSpPr>
          <p:nvPr>
            <p:ph idx="1"/>
          </p:nvPr>
        </p:nvSpPr>
        <p:spPr/>
        <p:txBody>
          <a:bodyPr/>
          <a:lstStyle/>
          <a:p>
            <a:pPr marL="0" indent="0" algn="ctr">
              <a:buNone/>
            </a:pPr>
            <a:r>
              <a:rPr lang="en-US" dirty="0"/>
              <a:t>Google Ads is an online advertising service developed by Google, where advertisers pay to display brief advertisements, service offerings, product listings, and video content within the Google ad network to web users. Google Ad's system is based partly on cookies and partly on keywords determined by advertisers.</a:t>
            </a:r>
          </a:p>
        </p:txBody>
      </p:sp>
      <p:pic>
        <p:nvPicPr>
          <p:cNvPr id="5" name="Picture 4">
            <a:extLst>
              <a:ext uri="{FF2B5EF4-FFF2-40B4-BE49-F238E27FC236}">
                <a16:creationId xmlns:a16="http://schemas.microsoft.com/office/drawing/2014/main" id="{5B115027-08E7-0745-8528-2644D8801D3A}"/>
              </a:ext>
            </a:extLst>
          </p:cNvPr>
          <p:cNvPicPr>
            <a:picLocks noChangeAspect="1"/>
          </p:cNvPicPr>
          <p:nvPr/>
        </p:nvPicPr>
        <p:blipFill>
          <a:blip r:embed="rId2"/>
          <a:stretch>
            <a:fillRect/>
          </a:stretch>
        </p:blipFill>
        <p:spPr>
          <a:xfrm>
            <a:off x="5046662" y="3987007"/>
            <a:ext cx="2097088" cy="2621360"/>
          </a:xfrm>
          <a:prstGeom prst="rect">
            <a:avLst/>
          </a:prstGeom>
        </p:spPr>
      </p:pic>
    </p:spTree>
    <p:extLst>
      <p:ext uri="{BB962C8B-B14F-4D97-AF65-F5344CB8AC3E}">
        <p14:creationId xmlns:p14="http://schemas.microsoft.com/office/powerpoint/2010/main" val="240719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133A-8EDE-7B41-858A-A1F9A3BBC28C}"/>
              </a:ext>
            </a:extLst>
          </p:cNvPr>
          <p:cNvSpPr>
            <a:spLocks noGrp="1"/>
          </p:cNvSpPr>
          <p:nvPr>
            <p:ph type="title"/>
          </p:nvPr>
        </p:nvSpPr>
        <p:spPr/>
        <p:txBody>
          <a:bodyPr/>
          <a:lstStyle/>
          <a:p>
            <a:pPr algn="ctr"/>
            <a:r>
              <a:rPr lang="en-US" dirty="0"/>
              <a:t>Pixels &amp; Retargeting</a:t>
            </a:r>
          </a:p>
        </p:txBody>
      </p:sp>
      <p:sp>
        <p:nvSpPr>
          <p:cNvPr id="3" name="Content Placeholder 2">
            <a:extLst>
              <a:ext uri="{FF2B5EF4-FFF2-40B4-BE49-F238E27FC236}">
                <a16:creationId xmlns:a16="http://schemas.microsoft.com/office/drawing/2014/main" id="{697DD2C9-903A-EF44-897D-060769514CA4}"/>
              </a:ext>
            </a:extLst>
          </p:cNvPr>
          <p:cNvSpPr>
            <a:spLocks noGrp="1"/>
          </p:cNvSpPr>
          <p:nvPr>
            <p:ph idx="1"/>
          </p:nvPr>
        </p:nvSpPr>
        <p:spPr/>
        <p:txBody>
          <a:bodyPr/>
          <a:lstStyle/>
          <a:p>
            <a:pPr marL="0" indent="0" algn="ctr">
              <a:buNone/>
            </a:pPr>
            <a:r>
              <a:rPr lang="en-US" b="1" dirty="0"/>
              <a:t>Retargeting</a:t>
            </a:r>
            <a:r>
              <a:rPr lang="en-US" dirty="0"/>
              <a:t> is a cookie-based technology that uses simple </a:t>
            </a:r>
            <a:r>
              <a:rPr lang="en-US" dirty="0" err="1"/>
              <a:t>Javascript</a:t>
            </a:r>
            <a:r>
              <a:rPr lang="en-US" dirty="0"/>
              <a:t> code to anonymously 'follow' your audience all over the Web. Here's how it works: you place a small, unobtrusive piece of code on your website (this code is sometimes referred to as a </a:t>
            </a:r>
            <a:r>
              <a:rPr lang="en-US" b="1" dirty="0"/>
              <a:t>pixel</a:t>
            </a:r>
            <a:r>
              <a:rPr lang="en-US" dirty="0"/>
              <a:t>).</a:t>
            </a:r>
          </a:p>
        </p:txBody>
      </p:sp>
      <p:pic>
        <p:nvPicPr>
          <p:cNvPr id="6" name="Picture 5">
            <a:extLst>
              <a:ext uri="{FF2B5EF4-FFF2-40B4-BE49-F238E27FC236}">
                <a16:creationId xmlns:a16="http://schemas.microsoft.com/office/drawing/2014/main" id="{66EDB651-A7EC-234F-8075-CB42D8E0556D}"/>
              </a:ext>
            </a:extLst>
          </p:cNvPr>
          <p:cNvPicPr>
            <a:picLocks noChangeAspect="1"/>
          </p:cNvPicPr>
          <p:nvPr/>
        </p:nvPicPr>
        <p:blipFill>
          <a:blip r:embed="rId2"/>
          <a:stretch>
            <a:fillRect/>
          </a:stretch>
        </p:blipFill>
        <p:spPr>
          <a:xfrm>
            <a:off x="3657600" y="3492736"/>
            <a:ext cx="4686300" cy="3154240"/>
          </a:xfrm>
          <a:prstGeom prst="rect">
            <a:avLst/>
          </a:prstGeom>
        </p:spPr>
      </p:pic>
    </p:spTree>
    <p:extLst>
      <p:ext uri="{BB962C8B-B14F-4D97-AF65-F5344CB8AC3E}">
        <p14:creationId xmlns:p14="http://schemas.microsoft.com/office/powerpoint/2010/main" val="125418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3097-1692-804B-BCED-8AE97E987BCD}"/>
              </a:ext>
            </a:extLst>
          </p:cNvPr>
          <p:cNvSpPr>
            <a:spLocks noGrp="1"/>
          </p:cNvSpPr>
          <p:nvPr>
            <p:ph type="title"/>
          </p:nvPr>
        </p:nvSpPr>
        <p:spPr/>
        <p:txBody>
          <a:bodyPr/>
          <a:lstStyle/>
          <a:p>
            <a:pPr algn="ctr"/>
            <a:r>
              <a:rPr lang="en-US" dirty="0"/>
              <a:t>Facebook &amp; Instagram</a:t>
            </a:r>
          </a:p>
        </p:txBody>
      </p:sp>
      <p:sp>
        <p:nvSpPr>
          <p:cNvPr id="3" name="Content Placeholder 2">
            <a:extLst>
              <a:ext uri="{FF2B5EF4-FFF2-40B4-BE49-F238E27FC236}">
                <a16:creationId xmlns:a16="http://schemas.microsoft.com/office/drawing/2014/main" id="{607E516E-5A32-0F47-9E92-8985593AA05B}"/>
              </a:ext>
            </a:extLst>
          </p:cNvPr>
          <p:cNvSpPr>
            <a:spLocks noGrp="1"/>
          </p:cNvSpPr>
          <p:nvPr>
            <p:ph idx="1"/>
          </p:nvPr>
        </p:nvSpPr>
        <p:spPr/>
        <p:txBody>
          <a:bodyPr/>
          <a:lstStyle/>
          <a:p>
            <a:pPr marL="0" indent="0" algn="ctr">
              <a:buNone/>
            </a:pPr>
            <a:r>
              <a:rPr lang="en-US" b="1" dirty="0"/>
              <a:t>Facebook Business Manager</a:t>
            </a:r>
            <a:r>
              <a:rPr lang="en-US" dirty="0"/>
              <a:t> is a tool to help you create, publish, monitor, and report on various </a:t>
            </a:r>
            <a:r>
              <a:rPr lang="en-US" b="1" dirty="0"/>
              <a:t>business</a:t>
            </a:r>
            <a:r>
              <a:rPr lang="en-US" dirty="0"/>
              <a:t>-related assets, including your </a:t>
            </a:r>
            <a:r>
              <a:rPr lang="en-US" b="1" dirty="0"/>
              <a:t>business's Facebook</a:t>
            </a:r>
            <a:r>
              <a:rPr lang="en-US" dirty="0"/>
              <a:t> Pages, or your </a:t>
            </a:r>
            <a:r>
              <a:rPr lang="en-US" b="1" dirty="0"/>
              <a:t>Facebook</a:t>
            </a:r>
            <a:r>
              <a:rPr lang="en-US" dirty="0"/>
              <a:t> advertisements. Facebook business manager allows you to create pixels which allow you to retarget your customers on Facebook and Instagram.</a:t>
            </a:r>
          </a:p>
        </p:txBody>
      </p:sp>
      <p:pic>
        <p:nvPicPr>
          <p:cNvPr id="5" name="Picture 4">
            <a:extLst>
              <a:ext uri="{FF2B5EF4-FFF2-40B4-BE49-F238E27FC236}">
                <a16:creationId xmlns:a16="http://schemas.microsoft.com/office/drawing/2014/main" id="{A2EAD9DC-8B1B-AF41-ABAB-38FFB7E7D199}"/>
              </a:ext>
            </a:extLst>
          </p:cNvPr>
          <p:cNvPicPr>
            <a:picLocks noChangeAspect="1"/>
          </p:cNvPicPr>
          <p:nvPr/>
        </p:nvPicPr>
        <p:blipFill>
          <a:blip r:embed="rId2"/>
          <a:stretch>
            <a:fillRect/>
          </a:stretch>
        </p:blipFill>
        <p:spPr>
          <a:xfrm>
            <a:off x="3214687" y="3875126"/>
            <a:ext cx="5300663" cy="2782848"/>
          </a:xfrm>
          <a:prstGeom prst="rect">
            <a:avLst/>
          </a:prstGeom>
        </p:spPr>
      </p:pic>
    </p:spTree>
    <p:extLst>
      <p:ext uri="{BB962C8B-B14F-4D97-AF65-F5344CB8AC3E}">
        <p14:creationId xmlns:p14="http://schemas.microsoft.com/office/powerpoint/2010/main" val="3298891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71A6-8932-C441-B878-DD3AFF210804}"/>
              </a:ext>
            </a:extLst>
          </p:cNvPr>
          <p:cNvSpPr>
            <a:spLocks noGrp="1"/>
          </p:cNvSpPr>
          <p:nvPr>
            <p:ph type="title"/>
          </p:nvPr>
        </p:nvSpPr>
        <p:spPr/>
        <p:txBody>
          <a:bodyPr/>
          <a:lstStyle/>
          <a:p>
            <a:pPr algn="ctr"/>
            <a:r>
              <a:rPr lang="en-US" dirty="0"/>
              <a:t>Twitter Ads</a:t>
            </a:r>
          </a:p>
        </p:txBody>
      </p:sp>
      <p:sp>
        <p:nvSpPr>
          <p:cNvPr id="3" name="Content Placeholder 2">
            <a:extLst>
              <a:ext uri="{FF2B5EF4-FFF2-40B4-BE49-F238E27FC236}">
                <a16:creationId xmlns:a16="http://schemas.microsoft.com/office/drawing/2014/main" id="{04D92010-9B92-1449-937C-4D8A8D2FDFC5}"/>
              </a:ext>
            </a:extLst>
          </p:cNvPr>
          <p:cNvSpPr>
            <a:spLocks noGrp="1"/>
          </p:cNvSpPr>
          <p:nvPr>
            <p:ph idx="1"/>
          </p:nvPr>
        </p:nvSpPr>
        <p:spPr/>
        <p:txBody>
          <a:bodyPr/>
          <a:lstStyle/>
          <a:p>
            <a:pPr marL="0" indent="0" algn="ctr">
              <a:buNone/>
            </a:pPr>
            <a:r>
              <a:rPr lang="en-US" dirty="0"/>
              <a:t>Twitter also has a great retargeting option through their business manager. Unlike Facebook, you must use their business manager to boost any tweet. Twitter often gets overlooked… but there are millions of users there and the cost to advertise tends to be much cheaper then Facebook or Google. </a:t>
            </a:r>
          </a:p>
        </p:txBody>
      </p:sp>
      <p:pic>
        <p:nvPicPr>
          <p:cNvPr id="5" name="Picture 4">
            <a:extLst>
              <a:ext uri="{FF2B5EF4-FFF2-40B4-BE49-F238E27FC236}">
                <a16:creationId xmlns:a16="http://schemas.microsoft.com/office/drawing/2014/main" id="{F985439B-61A3-4C43-A7E5-DFF862CCF848}"/>
              </a:ext>
            </a:extLst>
          </p:cNvPr>
          <p:cNvPicPr>
            <a:picLocks noChangeAspect="1"/>
          </p:cNvPicPr>
          <p:nvPr/>
        </p:nvPicPr>
        <p:blipFill>
          <a:blip r:embed="rId2"/>
          <a:stretch>
            <a:fillRect/>
          </a:stretch>
        </p:blipFill>
        <p:spPr>
          <a:xfrm>
            <a:off x="4697412" y="3857625"/>
            <a:ext cx="2798762" cy="2798762"/>
          </a:xfrm>
          <a:prstGeom prst="rect">
            <a:avLst/>
          </a:prstGeom>
        </p:spPr>
      </p:pic>
    </p:spTree>
    <p:extLst>
      <p:ext uri="{BB962C8B-B14F-4D97-AF65-F5344CB8AC3E}">
        <p14:creationId xmlns:p14="http://schemas.microsoft.com/office/powerpoint/2010/main" val="152446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C31E-C7E2-1543-AF56-0B1BA4EF31EE}"/>
              </a:ext>
            </a:extLst>
          </p:cNvPr>
          <p:cNvSpPr>
            <a:spLocks noGrp="1"/>
          </p:cNvSpPr>
          <p:nvPr>
            <p:ph type="title"/>
          </p:nvPr>
        </p:nvSpPr>
        <p:spPr/>
        <p:txBody>
          <a:bodyPr/>
          <a:lstStyle/>
          <a:p>
            <a:pPr algn="ctr"/>
            <a:r>
              <a:rPr lang="en-US" dirty="0"/>
              <a:t>Pinterest Ads</a:t>
            </a:r>
          </a:p>
        </p:txBody>
      </p:sp>
      <p:sp>
        <p:nvSpPr>
          <p:cNvPr id="3" name="Content Placeholder 2">
            <a:extLst>
              <a:ext uri="{FF2B5EF4-FFF2-40B4-BE49-F238E27FC236}">
                <a16:creationId xmlns:a16="http://schemas.microsoft.com/office/drawing/2014/main" id="{1033F0D1-0D68-CB49-A5EF-12FDBBB987A4}"/>
              </a:ext>
            </a:extLst>
          </p:cNvPr>
          <p:cNvSpPr>
            <a:spLocks noGrp="1"/>
          </p:cNvSpPr>
          <p:nvPr>
            <p:ph idx="1"/>
          </p:nvPr>
        </p:nvSpPr>
        <p:spPr/>
        <p:txBody>
          <a:bodyPr/>
          <a:lstStyle/>
          <a:p>
            <a:pPr marL="0" indent="0" algn="ctr">
              <a:buNone/>
            </a:pPr>
            <a:r>
              <a:rPr lang="en-US" dirty="0"/>
              <a:t>Pinterest </a:t>
            </a:r>
            <a:r>
              <a:rPr lang="en-US" b="1" dirty="0"/>
              <a:t>ads</a:t>
            </a:r>
            <a:r>
              <a:rPr lang="en-US" dirty="0"/>
              <a:t> are part of the native experience and look like regular Pins, only you pay to have them seen by more people. You can choose from our marketing solutions to align with your business goals. ... When someone saves your Promoted Pin, their </a:t>
            </a:r>
            <a:r>
              <a:rPr lang="en-US" b="1" dirty="0"/>
              <a:t>Pinterest</a:t>
            </a:r>
            <a:r>
              <a:rPr lang="en-US" dirty="0"/>
              <a:t> followers will also see your </a:t>
            </a:r>
            <a:r>
              <a:rPr lang="en-US" b="1" dirty="0"/>
              <a:t>ad </a:t>
            </a:r>
            <a:r>
              <a:rPr lang="en-US" dirty="0"/>
              <a:t>in their feeds. You must be set up as a verified business on Pinterest to access these ads.</a:t>
            </a:r>
          </a:p>
        </p:txBody>
      </p:sp>
      <p:pic>
        <p:nvPicPr>
          <p:cNvPr id="5" name="Picture 4">
            <a:extLst>
              <a:ext uri="{FF2B5EF4-FFF2-40B4-BE49-F238E27FC236}">
                <a16:creationId xmlns:a16="http://schemas.microsoft.com/office/drawing/2014/main" id="{CB91AE76-6302-354A-9D46-FE49A19D9077}"/>
              </a:ext>
            </a:extLst>
          </p:cNvPr>
          <p:cNvPicPr>
            <a:picLocks noChangeAspect="1"/>
          </p:cNvPicPr>
          <p:nvPr/>
        </p:nvPicPr>
        <p:blipFill>
          <a:blip r:embed="rId2"/>
          <a:stretch>
            <a:fillRect/>
          </a:stretch>
        </p:blipFill>
        <p:spPr>
          <a:xfrm>
            <a:off x="4127500" y="4289425"/>
            <a:ext cx="3937000" cy="2222500"/>
          </a:xfrm>
          <a:prstGeom prst="rect">
            <a:avLst/>
          </a:prstGeom>
        </p:spPr>
      </p:pic>
    </p:spTree>
    <p:extLst>
      <p:ext uri="{BB962C8B-B14F-4D97-AF65-F5344CB8AC3E}">
        <p14:creationId xmlns:p14="http://schemas.microsoft.com/office/powerpoint/2010/main" val="82992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54BD-F759-934B-9433-4B1D56A1F85B}"/>
              </a:ext>
            </a:extLst>
          </p:cNvPr>
          <p:cNvSpPr>
            <a:spLocks noGrp="1"/>
          </p:cNvSpPr>
          <p:nvPr>
            <p:ph type="title"/>
          </p:nvPr>
        </p:nvSpPr>
        <p:spPr/>
        <p:txBody>
          <a:bodyPr/>
          <a:lstStyle/>
          <a:p>
            <a:pPr algn="ctr"/>
            <a:r>
              <a:rPr lang="en-US" dirty="0"/>
              <a:t>Traffic You Own</a:t>
            </a:r>
          </a:p>
        </p:txBody>
      </p:sp>
      <p:sp>
        <p:nvSpPr>
          <p:cNvPr id="3" name="Content Placeholder 2">
            <a:extLst>
              <a:ext uri="{FF2B5EF4-FFF2-40B4-BE49-F238E27FC236}">
                <a16:creationId xmlns:a16="http://schemas.microsoft.com/office/drawing/2014/main" id="{35BAFF37-F53A-5B43-BF01-85CCBE8B31CC}"/>
              </a:ext>
            </a:extLst>
          </p:cNvPr>
          <p:cNvSpPr>
            <a:spLocks noGrp="1"/>
          </p:cNvSpPr>
          <p:nvPr>
            <p:ph idx="1"/>
          </p:nvPr>
        </p:nvSpPr>
        <p:spPr/>
        <p:txBody>
          <a:bodyPr/>
          <a:lstStyle/>
          <a:p>
            <a:r>
              <a:rPr lang="en-US" dirty="0"/>
              <a:t>Getting your message to your current customers</a:t>
            </a:r>
          </a:p>
          <a:p>
            <a:r>
              <a:rPr lang="en-US" dirty="0"/>
              <a:t>Growing your email List</a:t>
            </a:r>
          </a:p>
          <a:p>
            <a:r>
              <a:rPr lang="en-US" dirty="0"/>
              <a:t>The Importance of an Automated Email Funnel</a:t>
            </a:r>
          </a:p>
          <a:p>
            <a:endParaRPr lang="en-US" dirty="0"/>
          </a:p>
        </p:txBody>
      </p:sp>
      <p:pic>
        <p:nvPicPr>
          <p:cNvPr id="5" name="Picture 4">
            <a:extLst>
              <a:ext uri="{FF2B5EF4-FFF2-40B4-BE49-F238E27FC236}">
                <a16:creationId xmlns:a16="http://schemas.microsoft.com/office/drawing/2014/main" id="{48C98FA4-C4E2-7342-AB10-EBD41C5DF00A}"/>
              </a:ext>
            </a:extLst>
          </p:cNvPr>
          <p:cNvPicPr>
            <a:picLocks noChangeAspect="1"/>
          </p:cNvPicPr>
          <p:nvPr/>
        </p:nvPicPr>
        <p:blipFill>
          <a:blip r:embed="rId2"/>
          <a:stretch>
            <a:fillRect/>
          </a:stretch>
        </p:blipFill>
        <p:spPr>
          <a:xfrm>
            <a:off x="7781925" y="3132931"/>
            <a:ext cx="3390900" cy="3178969"/>
          </a:xfrm>
          <a:prstGeom prst="rect">
            <a:avLst/>
          </a:prstGeom>
        </p:spPr>
      </p:pic>
    </p:spTree>
    <p:extLst>
      <p:ext uri="{BB962C8B-B14F-4D97-AF65-F5344CB8AC3E}">
        <p14:creationId xmlns:p14="http://schemas.microsoft.com/office/powerpoint/2010/main" val="369677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C1AA-123C-A044-A4FD-FD1706FB1330}"/>
              </a:ext>
            </a:extLst>
          </p:cNvPr>
          <p:cNvSpPr>
            <a:spLocks noGrp="1"/>
          </p:cNvSpPr>
          <p:nvPr>
            <p:ph type="title"/>
          </p:nvPr>
        </p:nvSpPr>
        <p:spPr/>
        <p:txBody>
          <a:bodyPr/>
          <a:lstStyle/>
          <a:p>
            <a:pPr algn="ctr"/>
            <a:r>
              <a:rPr lang="en-US" dirty="0"/>
              <a:t>3 Types of Traffic</a:t>
            </a:r>
          </a:p>
        </p:txBody>
      </p:sp>
      <p:sp>
        <p:nvSpPr>
          <p:cNvPr id="3" name="Content Placeholder 2">
            <a:extLst>
              <a:ext uri="{FF2B5EF4-FFF2-40B4-BE49-F238E27FC236}">
                <a16:creationId xmlns:a16="http://schemas.microsoft.com/office/drawing/2014/main" id="{F19C5230-8A6A-6949-86FC-9A291BE2AF52}"/>
              </a:ext>
            </a:extLst>
          </p:cNvPr>
          <p:cNvSpPr>
            <a:spLocks noGrp="1"/>
          </p:cNvSpPr>
          <p:nvPr>
            <p:ph idx="1"/>
          </p:nvPr>
        </p:nvSpPr>
        <p:spPr>
          <a:xfrm>
            <a:off x="455427" y="1825625"/>
            <a:ext cx="10515600" cy="2916496"/>
          </a:xfrm>
        </p:spPr>
        <p:txBody>
          <a:bodyPr/>
          <a:lstStyle/>
          <a:p>
            <a:pPr marL="0" indent="0">
              <a:buNone/>
            </a:pPr>
            <a:r>
              <a:rPr lang="en-US" sz="2400" dirty="0"/>
              <a:t>When it gets down to it, there are three main </a:t>
            </a:r>
          </a:p>
          <a:p>
            <a:pPr marL="0" indent="0">
              <a:buNone/>
            </a:pPr>
            <a:r>
              <a:rPr lang="en-US" sz="2400" dirty="0"/>
              <a:t>Sources for website traffic. </a:t>
            </a:r>
          </a:p>
          <a:p>
            <a:pPr marL="0" indent="0">
              <a:buNone/>
            </a:pPr>
            <a:r>
              <a:rPr lang="en-US" sz="2400" dirty="0"/>
              <a:t>They are: </a:t>
            </a:r>
          </a:p>
          <a:p>
            <a:r>
              <a:rPr lang="en-US" sz="2400" dirty="0"/>
              <a:t>Traffic You Earn - Search Engine Optimization</a:t>
            </a:r>
          </a:p>
          <a:p>
            <a:r>
              <a:rPr lang="en-US" sz="2400" dirty="0"/>
              <a:t>Traffic You Buy - Pay-Per-Click/Paid Social</a:t>
            </a:r>
            <a:endParaRPr lang="en-US" dirty="0"/>
          </a:p>
          <a:p>
            <a:r>
              <a:rPr lang="en-US" sz="2400" dirty="0"/>
              <a:t>Traffic You Own - Email Lists</a:t>
            </a:r>
          </a:p>
          <a:p>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D836F01-A17B-CE44-BEF3-29650E10A6CC}"/>
              </a:ext>
            </a:extLst>
          </p:cNvPr>
          <p:cNvPicPr>
            <a:picLocks noChangeAspect="1"/>
          </p:cNvPicPr>
          <p:nvPr/>
        </p:nvPicPr>
        <p:blipFill>
          <a:blip r:embed="rId2"/>
          <a:stretch>
            <a:fillRect/>
          </a:stretch>
        </p:blipFill>
        <p:spPr>
          <a:xfrm>
            <a:off x="6748160" y="1825625"/>
            <a:ext cx="4222867" cy="2812790"/>
          </a:xfrm>
          <a:prstGeom prst="rect">
            <a:avLst/>
          </a:prstGeom>
        </p:spPr>
      </p:pic>
    </p:spTree>
    <p:extLst>
      <p:ext uri="{BB962C8B-B14F-4D97-AF65-F5344CB8AC3E}">
        <p14:creationId xmlns:p14="http://schemas.microsoft.com/office/powerpoint/2010/main" val="114112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76D3-9354-984C-9AAF-936D1AFCE73A}"/>
              </a:ext>
            </a:extLst>
          </p:cNvPr>
          <p:cNvSpPr>
            <a:spLocks noGrp="1"/>
          </p:cNvSpPr>
          <p:nvPr>
            <p:ph type="title"/>
          </p:nvPr>
        </p:nvSpPr>
        <p:spPr/>
        <p:txBody>
          <a:bodyPr/>
          <a:lstStyle/>
          <a:p>
            <a:pPr algn="ctr"/>
            <a:r>
              <a:rPr lang="en-US" dirty="0"/>
              <a:t>Growing your email List</a:t>
            </a:r>
          </a:p>
        </p:txBody>
      </p:sp>
      <p:sp>
        <p:nvSpPr>
          <p:cNvPr id="3" name="Content Placeholder 2">
            <a:extLst>
              <a:ext uri="{FF2B5EF4-FFF2-40B4-BE49-F238E27FC236}">
                <a16:creationId xmlns:a16="http://schemas.microsoft.com/office/drawing/2014/main" id="{A9985123-2C66-8942-8776-B741B66234C8}"/>
              </a:ext>
            </a:extLst>
          </p:cNvPr>
          <p:cNvSpPr>
            <a:spLocks noGrp="1"/>
          </p:cNvSpPr>
          <p:nvPr>
            <p:ph idx="1"/>
          </p:nvPr>
        </p:nvSpPr>
        <p:spPr/>
        <p:txBody>
          <a:bodyPr/>
          <a:lstStyle/>
          <a:p>
            <a:pPr marL="0" indent="0" algn="ctr">
              <a:buNone/>
            </a:pPr>
            <a:r>
              <a:rPr lang="en-US" dirty="0"/>
              <a:t>An email list is a collection of email addresses that a business can create by engaging with potential customers through lead-generating campaigns. Email lists can shrink as members opt out of email subscriptions, and grow as the business solicits contact information from website visitors.</a:t>
            </a:r>
          </a:p>
          <a:p>
            <a:pPr marL="0" indent="0" algn="ctr">
              <a:buNone/>
            </a:pPr>
            <a:endParaRPr lang="en-US" dirty="0"/>
          </a:p>
          <a:p>
            <a:pPr marL="0" indent="0" algn="ctr">
              <a:buNone/>
            </a:pPr>
            <a:endParaRPr lang="en-US" dirty="0"/>
          </a:p>
        </p:txBody>
      </p:sp>
      <p:pic>
        <p:nvPicPr>
          <p:cNvPr id="5" name="Picture 4">
            <a:extLst>
              <a:ext uri="{FF2B5EF4-FFF2-40B4-BE49-F238E27FC236}">
                <a16:creationId xmlns:a16="http://schemas.microsoft.com/office/drawing/2014/main" id="{B5C38650-0F00-2640-A587-FA0B52AA3FE2}"/>
              </a:ext>
            </a:extLst>
          </p:cNvPr>
          <p:cNvPicPr>
            <a:picLocks noChangeAspect="1"/>
          </p:cNvPicPr>
          <p:nvPr/>
        </p:nvPicPr>
        <p:blipFill>
          <a:blip r:embed="rId2"/>
          <a:stretch>
            <a:fillRect/>
          </a:stretch>
        </p:blipFill>
        <p:spPr>
          <a:xfrm>
            <a:off x="4330700" y="3897312"/>
            <a:ext cx="3530600" cy="2578100"/>
          </a:xfrm>
          <a:prstGeom prst="rect">
            <a:avLst/>
          </a:prstGeom>
        </p:spPr>
      </p:pic>
    </p:spTree>
    <p:extLst>
      <p:ext uri="{BB962C8B-B14F-4D97-AF65-F5344CB8AC3E}">
        <p14:creationId xmlns:p14="http://schemas.microsoft.com/office/powerpoint/2010/main" val="205234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DD2D-2F91-5743-954C-3AF1FD3070C1}"/>
              </a:ext>
            </a:extLst>
          </p:cNvPr>
          <p:cNvSpPr>
            <a:spLocks noGrp="1"/>
          </p:cNvSpPr>
          <p:nvPr>
            <p:ph type="title"/>
          </p:nvPr>
        </p:nvSpPr>
        <p:spPr/>
        <p:txBody>
          <a:bodyPr/>
          <a:lstStyle/>
          <a:p>
            <a:pPr algn="ctr"/>
            <a:r>
              <a:rPr lang="en-US" dirty="0"/>
              <a:t>Get Your Message to Your Customers</a:t>
            </a:r>
          </a:p>
        </p:txBody>
      </p:sp>
      <p:sp>
        <p:nvSpPr>
          <p:cNvPr id="3" name="Content Placeholder 2">
            <a:extLst>
              <a:ext uri="{FF2B5EF4-FFF2-40B4-BE49-F238E27FC236}">
                <a16:creationId xmlns:a16="http://schemas.microsoft.com/office/drawing/2014/main" id="{487665F0-C9C8-3247-A45D-065A1CEAA813}"/>
              </a:ext>
            </a:extLst>
          </p:cNvPr>
          <p:cNvSpPr>
            <a:spLocks noGrp="1"/>
          </p:cNvSpPr>
          <p:nvPr>
            <p:ph idx="1"/>
          </p:nvPr>
        </p:nvSpPr>
        <p:spPr/>
        <p:txBody>
          <a:bodyPr/>
          <a:lstStyle/>
          <a:p>
            <a:pPr marL="0" indent="0" algn="ctr">
              <a:buNone/>
            </a:pPr>
            <a:r>
              <a:rPr lang="en-US" b="1" dirty="0"/>
              <a:t>20</a:t>
            </a:r>
            <a:r>
              <a:rPr lang="en-US" dirty="0"/>
              <a:t>% of </a:t>
            </a:r>
            <a:r>
              <a:rPr lang="en-US" b="1" dirty="0"/>
              <a:t>your</a:t>
            </a:r>
            <a:r>
              <a:rPr lang="en-US" dirty="0"/>
              <a:t> customers represent </a:t>
            </a:r>
            <a:r>
              <a:rPr lang="en-US" b="1" dirty="0"/>
              <a:t>80</a:t>
            </a:r>
            <a:r>
              <a:rPr lang="en-US" dirty="0"/>
              <a:t>% of </a:t>
            </a:r>
            <a:r>
              <a:rPr lang="en-US" b="1" dirty="0"/>
              <a:t>your</a:t>
            </a:r>
            <a:r>
              <a:rPr lang="en-US" dirty="0"/>
              <a:t> sales.</a:t>
            </a:r>
          </a:p>
          <a:p>
            <a:pPr marL="0" indent="0" algn="ctr">
              <a:buNone/>
            </a:pPr>
            <a:endParaRPr lang="en-US" dirty="0"/>
          </a:p>
          <a:p>
            <a:pPr marL="0" indent="0" algn="ctr">
              <a:buNone/>
            </a:pPr>
            <a:r>
              <a:rPr lang="en-US" dirty="0"/>
              <a:t>Make sure you are always selling to people who subscribe and follow </a:t>
            </a:r>
          </a:p>
          <a:p>
            <a:pPr marL="0" indent="0" algn="ctr">
              <a:buNone/>
            </a:pPr>
            <a:endParaRPr lang="en-US" dirty="0"/>
          </a:p>
          <a:p>
            <a:pPr marL="0" indent="0" algn="ctr">
              <a:buNone/>
            </a:pPr>
            <a:endParaRPr lang="en-US" dirty="0"/>
          </a:p>
        </p:txBody>
      </p:sp>
      <p:pic>
        <p:nvPicPr>
          <p:cNvPr id="5" name="Picture 4">
            <a:extLst>
              <a:ext uri="{FF2B5EF4-FFF2-40B4-BE49-F238E27FC236}">
                <a16:creationId xmlns:a16="http://schemas.microsoft.com/office/drawing/2014/main" id="{FCE01E7B-4156-154B-B6A9-D288DB510402}"/>
              </a:ext>
            </a:extLst>
          </p:cNvPr>
          <p:cNvPicPr>
            <a:picLocks noChangeAspect="1"/>
          </p:cNvPicPr>
          <p:nvPr/>
        </p:nvPicPr>
        <p:blipFill>
          <a:blip r:embed="rId2"/>
          <a:stretch>
            <a:fillRect/>
          </a:stretch>
        </p:blipFill>
        <p:spPr>
          <a:xfrm>
            <a:off x="3159125" y="3838575"/>
            <a:ext cx="5588000" cy="1866900"/>
          </a:xfrm>
          <a:prstGeom prst="rect">
            <a:avLst/>
          </a:prstGeom>
        </p:spPr>
      </p:pic>
    </p:spTree>
    <p:extLst>
      <p:ext uri="{BB962C8B-B14F-4D97-AF65-F5344CB8AC3E}">
        <p14:creationId xmlns:p14="http://schemas.microsoft.com/office/powerpoint/2010/main" val="1672775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64D7-A7F5-7242-8940-C302E71986FB}"/>
              </a:ext>
            </a:extLst>
          </p:cNvPr>
          <p:cNvSpPr>
            <a:spLocks noGrp="1"/>
          </p:cNvSpPr>
          <p:nvPr>
            <p:ph type="title"/>
          </p:nvPr>
        </p:nvSpPr>
        <p:spPr/>
        <p:txBody>
          <a:bodyPr/>
          <a:lstStyle/>
          <a:p>
            <a:pPr algn="ctr"/>
            <a:r>
              <a:rPr lang="en-US" dirty="0"/>
              <a:t>Automated Email Funnel</a:t>
            </a:r>
          </a:p>
        </p:txBody>
      </p:sp>
      <p:sp>
        <p:nvSpPr>
          <p:cNvPr id="3" name="Content Placeholder 2">
            <a:extLst>
              <a:ext uri="{FF2B5EF4-FFF2-40B4-BE49-F238E27FC236}">
                <a16:creationId xmlns:a16="http://schemas.microsoft.com/office/drawing/2014/main" id="{6C7AEA81-3AC7-FA4B-A715-20C663A382F3}"/>
              </a:ext>
            </a:extLst>
          </p:cNvPr>
          <p:cNvSpPr>
            <a:spLocks noGrp="1"/>
          </p:cNvSpPr>
          <p:nvPr>
            <p:ph idx="1"/>
          </p:nvPr>
        </p:nvSpPr>
        <p:spPr>
          <a:xfrm>
            <a:off x="838200" y="1825625"/>
            <a:ext cx="4762500" cy="4351338"/>
          </a:xfrm>
        </p:spPr>
        <p:txBody>
          <a:bodyPr/>
          <a:lstStyle/>
          <a:p>
            <a:pPr marL="0" indent="0" algn="ctr">
              <a:buNone/>
            </a:pPr>
            <a:r>
              <a:rPr lang="en-US" dirty="0"/>
              <a:t>An email funnel is an automated chain of email marketing messages which guide a lead towards a desired action – in a non invasive way. Your users are sent emails based on the time they originally subscribed.</a:t>
            </a:r>
          </a:p>
        </p:txBody>
      </p:sp>
      <p:pic>
        <p:nvPicPr>
          <p:cNvPr id="5" name="Picture 4">
            <a:extLst>
              <a:ext uri="{FF2B5EF4-FFF2-40B4-BE49-F238E27FC236}">
                <a16:creationId xmlns:a16="http://schemas.microsoft.com/office/drawing/2014/main" id="{2C204D40-AE21-5D47-B88C-E097D9AD15E6}"/>
              </a:ext>
            </a:extLst>
          </p:cNvPr>
          <p:cNvPicPr>
            <a:picLocks noChangeAspect="1"/>
          </p:cNvPicPr>
          <p:nvPr/>
        </p:nvPicPr>
        <p:blipFill>
          <a:blip r:embed="rId2"/>
          <a:stretch>
            <a:fillRect/>
          </a:stretch>
        </p:blipFill>
        <p:spPr>
          <a:xfrm>
            <a:off x="6367640" y="1690688"/>
            <a:ext cx="3867297" cy="4938712"/>
          </a:xfrm>
          <a:prstGeom prst="rect">
            <a:avLst/>
          </a:prstGeom>
        </p:spPr>
      </p:pic>
    </p:spTree>
    <p:extLst>
      <p:ext uri="{BB962C8B-B14F-4D97-AF65-F5344CB8AC3E}">
        <p14:creationId xmlns:p14="http://schemas.microsoft.com/office/powerpoint/2010/main" val="145498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CF88-50E3-A449-88B3-BCEFB1B5AD7B}"/>
              </a:ext>
            </a:extLst>
          </p:cNvPr>
          <p:cNvSpPr>
            <a:spLocks noGrp="1"/>
          </p:cNvSpPr>
          <p:nvPr>
            <p:ph type="title"/>
          </p:nvPr>
        </p:nvSpPr>
        <p:spPr/>
        <p:txBody>
          <a:bodyPr/>
          <a:lstStyle/>
          <a:p>
            <a:pPr algn="ctr"/>
            <a:r>
              <a:rPr lang="en-US" dirty="0"/>
              <a:t>Action Steps</a:t>
            </a:r>
          </a:p>
        </p:txBody>
      </p:sp>
      <p:sp>
        <p:nvSpPr>
          <p:cNvPr id="3" name="Content Placeholder 2">
            <a:extLst>
              <a:ext uri="{FF2B5EF4-FFF2-40B4-BE49-F238E27FC236}">
                <a16:creationId xmlns:a16="http://schemas.microsoft.com/office/drawing/2014/main" id="{C58031D6-9C25-3549-AEC0-E2A83890291D}"/>
              </a:ext>
            </a:extLst>
          </p:cNvPr>
          <p:cNvSpPr>
            <a:spLocks noGrp="1"/>
          </p:cNvSpPr>
          <p:nvPr>
            <p:ph idx="1"/>
          </p:nvPr>
        </p:nvSpPr>
        <p:spPr/>
        <p:txBody>
          <a:bodyPr/>
          <a:lstStyle/>
          <a:p>
            <a:pPr marL="0" indent="0" algn="ctr">
              <a:buNone/>
            </a:pPr>
            <a:r>
              <a:rPr lang="en-US" dirty="0"/>
              <a:t>What to do Right Now!</a:t>
            </a:r>
          </a:p>
          <a:p>
            <a:pPr marL="0" indent="0" algn="ctr">
              <a:buNone/>
            </a:pPr>
            <a:endParaRPr lang="en-US" dirty="0"/>
          </a:p>
          <a:p>
            <a:pPr marL="514350" indent="-514350">
              <a:buAutoNum type="arabicPeriod"/>
            </a:pPr>
            <a:r>
              <a:rPr lang="en-US" dirty="0"/>
              <a:t>Claim your Google Listing</a:t>
            </a:r>
          </a:p>
          <a:p>
            <a:pPr marL="514350" indent="-514350">
              <a:buAutoNum type="arabicPeriod"/>
            </a:pPr>
            <a:r>
              <a:rPr lang="en-US" dirty="0"/>
              <a:t>Set Up Google Analytics</a:t>
            </a:r>
          </a:p>
          <a:p>
            <a:pPr marL="514350" indent="-514350">
              <a:buAutoNum type="arabicPeriod"/>
            </a:pPr>
            <a:r>
              <a:rPr lang="en-US" dirty="0"/>
              <a:t>Move your Facebook page to Facebook Business Manager</a:t>
            </a:r>
          </a:p>
        </p:txBody>
      </p:sp>
      <p:pic>
        <p:nvPicPr>
          <p:cNvPr id="5" name="Picture 4">
            <a:extLst>
              <a:ext uri="{FF2B5EF4-FFF2-40B4-BE49-F238E27FC236}">
                <a16:creationId xmlns:a16="http://schemas.microsoft.com/office/drawing/2014/main" id="{B8AE98FF-27F8-8A49-B9D9-FA68994A5B9F}"/>
              </a:ext>
            </a:extLst>
          </p:cNvPr>
          <p:cNvPicPr>
            <a:picLocks noChangeAspect="1"/>
          </p:cNvPicPr>
          <p:nvPr/>
        </p:nvPicPr>
        <p:blipFill>
          <a:blip r:embed="rId2"/>
          <a:stretch>
            <a:fillRect/>
          </a:stretch>
        </p:blipFill>
        <p:spPr>
          <a:xfrm>
            <a:off x="4254500" y="4410076"/>
            <a:ext cx="3683000" cy="2209800"/>
          </a:xfrm>
          <a:prstGeom prst="rect">
            <a:avLst/>
          </a:prstGeom>
        </p:spPr>
      </p:pic>
    </p:spTree>
    <p:extLst>
      <p:ext uri="{BB962C8B-B14F-4D97-AF65-F5344CB8AC3E}">
        <p14:creationId xmlns:p14="http://schemas.microsoft.com/office/powerpoint/2010/main" val="4724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C194-1280-0045-B931-55651F4C6F36}"/>
              </a:ext>
            </a:extLst>
          </p:cNvPr>
          <p:cNvSpPr>
            <a:spLocks noGrp="1"/>
          </p:cNvSpPr>
          <p:nvPr>
            <p:ph type="title"/>
          </p:nvPr>
        </p:nvSpPr>
        <p:spPr/>
        <p:txBody>
          <a:bodyPr/>
          <a:lstStyle/>
          <a:p>
            <a:pPr algn="ctr"/>
            <a:r>
              <a:rPr lang="en-US" dirty="0"/>
              <a:t>Be Ready to Pivot</a:t>
            </a:r>
          </a:p>
        </p:txBody>
      </p:sp>
      <p:sp>
        <p:nvSpPr>
          <p:cNvPr id="3" name="Content Placeholder 2">
            <a:extLst>
              <a:ext uri="{FF2B5EF4-FFF2-40B4-BE49-F238E27FC236}">
                <a16:creationId xmlns:a16="http://schemas.microsoft.com/office/drawing/2014/main" id="{79C72A64-9A79-E240-A26B-E7000CB1D704}"/>
              </a:ext>
            </a:extLst>
          </p:cNvPr>
          <p:cNvSpPr>
            <a:spLocks noGrp="1"/>
          </p:cNvSpPr>
          <p:nvPr>
            <p:ph idx="1"/>
          </p:nvPr>
        </p:nvSpPr>
        <p:spPr/>
        <p:txBody>
          <a:bodyPr/>
          <a:lstStyle/>
          <a:p>
            <a:pPr marL="0" indent="0" algn="ctr">
              <a:buNone/>
            </a:pPr>
            <a:r>
              <a:rPr lang="en-US" dirty="0"/>
              <a:t>Just like fashion - digital marketing is an industry that never stops changing! Be ready to jump into the next big thing!</a:t>
            </a:r>
            <a:br>
              <a:rPr lang="en-US" dirty="0"/>
            </a:br>
            <a:endParaRPr lang="en-US" dirty="0"/>
          </a:p>
          <a:p>
            <a:pPr marL="0" indent="0">
              <a:buNone/>
            </a:pPr>
            <a:endParaRPr lang="en-US" dirty="0"/>
          </a:p>
        </p:txBody>
      </p:sp>
      <p:pic>
        <p:nvPicPr>
          <p:cNvPr id="5" name="Picture 4">
            <a:extLst>
              <a:ext uri="{FF2B5EF4-FFF2-40B4-BE49-F238E27FC236}">
                <a16:creationId xmlns:a16="http://schemas.microsoft.com/office/drawing/2014/main" id="{C35A12CB-B4D2-274A-AB3E-AF14A9B7182F}"/>
              </a:ext>
            </a:extLst>
          </p:cNvPr>
          <p:cNvPicPr>
            <a:picLocks noChangeAspect="1"/>
          </p:cNvPicPr>
          <p:nvPr/>
        </p:nvPicPr>
        <p:blipFill>
          <a:blip r:embed="rId2"/>
          <a:stretch>
            <a:fillRect/>
          </a:stretch>
        </p:blipFill>
        <p:spPr>
          <a:xfrm>
            <a:off x="2476500" y="2662237"/>
            <a:ext cx="7239000" cy="4076700"/>
          </a:xfrm>
          <a:prstGeom prst="rect">
            <a:avLst/>
          </a:prstGeom>
        </p:spPr>
      </p:pic>
    </p:spTree>
    <p:extLst>
      <p:ext uri="{BB962C8B-B14F-4D97-AF65-F5344CB8AC3E}">
        <p14:creationId xmlns:p14="http://schemas.microsoft.com/office/powerpoint/2010/main" val="421776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2076-F4D8-434E-AF60-63D7B9B58B93}"/>
              </a:ext>
            </a:extLst>
          </p:cNvPr>
          <p:cNvSpPr>
            <a:spLocks noGrp="1"/>
          </p:cNvSpPr>
          <p:nvPr>
            <p:ph type="title"/>
          </p:nvPr>
        </p:nvSpPr>
        <p:spPr/>
        <p:txBody>
          <a:bodyPr/>
          <a:lstStyle/>
          <a:p>
            <a:pPr algn="ctr"/>
            <a:r>
              <a:rPr lang="en-US" dirty="0"/>
              <a:t>Traffic You Earn</a:t>
            </a:r>
          </a:p>
        </p:txBody>
      </p:sp>
      <p:sp>
        <p:nvSpPr>
          <p:cNvPr id="3" name="Content Placeholder 2">
            <a:extLst>
              <a:ext uri="{FF2B5EF4-FFF2-40B4-BE49-F238E27FC236}">
                <a16:creationId xmlns:a16="http://schemas.microsoft.com/office/drawing/2014/main" id="{C3E6161F-93FA-B949-A5E7-42D67B908982}"/>
              </a:ext>
            </a:extLst>
          </p:cNvPr>
          <p:cNvSpPr>
            <a:spLocks noGrp="1"/>
          </p:cNvSpPr>
          <p:nvPr>
            <p:ph idx="1"/>
          </p:nvPr>
        </p:nvSpPr>
        <p:spPr/>
        <p:txBody>
          <a:bodyPr/>
          <a:lstStyle/>
          <a:p>
            <a:r>
              <a:rPr lang="en-US" dirty="0"/>
              <a:t>Search Engine Optimization</a:t>
            </a:r>
          </a:p>
          <a:p>
            <a:r>
              <a:rPr lang="en-US" dirty="0"/>
              <a:t>Google My Business</a:t>
            </a:r>
          </a:p>
          <a:p>
            <a:r>
              <a:rPr lang="en-US" dirty="0"/>
              <a:t>Website SEO - On page and Off Page</a:t>
            </a:r>
          </a:p>
          <a:p>
            <a:r>
              <a:rPr lang="en-US" dirty="0"/>
              <a:t>Content is King!</a:t>
            </a:r>
          </a:p>
          <a:p>
            <a:r>
              <a:rPr lang="en-US" dirty="0"/>
              <a:t>Google Webmaster Tools</a:t>
            </a:r>
          </a:p>
          <a:p>
            <a:r>
              <a:rPr lang="en-US" dirty="0"/>
              <a:t>Google Analytics</a:t>
            </a:r>
          </a:p>
          <a:p>
            <a:r>
              <a:rPr lang="en-US" dirty="0"/>
              <a:t>Don’t forget about Bing!</a:t>
            </a:r>
          </a:p>
          <a:p>
            <a:r>
              <a:rPr lang="en-US" dirty="0"/>
              <a:t>Free Directory Listings - Manta, YP, </a:t>
            </a:r>
            <a:r>
              <a:rPr lang="en-US" dirty="0" err="1"/>
              <a:t>MerchantCircle</a:t>
            </a:r>
            <a:r>
              <a:rPr lang="en-US" dirty="0"/>
              <a:t> etc.</a:t>
            </a:r>
          </a:p>
          <a:p>
            <a:endParaRPr lang="en-US" dirty="0"/>
          </a:p>
        </p:txBody>
      </p:sp>
      <p:pic>
        <p:nvPicPr>
          <p:cNvPr id="4" name="Picture 3">
            <a:extLst>
              <a:ext uri="{FF2B5EF4-FFF2-40B4-BE49-F238E27FC236}">
                <a16:creationId xmlns:a16="http://schemas.microsoft.com/office/drawing/2014/main" id="{937299AB-4DCE-374F-BDF3-6D34E7272469}"/>
              </a:ext>
            </a:extLst>
          </p:cNvPr>
          <p:cNvPicPr>
            <a:picLocks noChangeAspect="1"/>
          </p:cNvPicPr>
          <p:nvPr/>
        </p:nvPicPr>
        <p:blipFill>
          <a:blip r:embed="rId2"/>
          <a:stretch>
            <a:fillRect/>
          </a:stretch>
        </p:blipFill>
        <p:spPr>
          <a:xfrm>
            <a:off x="6772939" y="1919159"/>
            <a:ext cx="4742121" cy="3163205"/>
          </a:xfrm>
          <a:prstGeom prst="rect">
            <a:avLst/>
          </a:prstGeom>
        </p:spPr>
      </p:pic>
    </p:spTree>
    <p:extLst>
      <p:ext uri="{BB962C8B-B14F-4D97-AF65-F5344CB8AC3E}">
        <p14:creationId xmlns:p14="http://schemas.microsoft.com/office/powerpoint/2010/main" val="286888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734B-DC0D-024C-B32F-7D6FFA60278B}"/>
              </a:ext>
            </a:extLst>
          </p:cNvPr>
          <p:cNvSpPr>
            <a:spLocks noGrp="1"/>
          </p:cNvSpPr>
          <p:nvPr>
            <p:ph type="title"/>
          </p:nvPr>
        </p:nvSpPr>
        <p:spPr/>
        <p:txBody>
          <a:bodyPr/>
          <a:lstStyle/>
          <a:p>
            <a:pPr algn="ctr"/>
            <a:r>
              <a:rPr lang="en-US" dirty="0"/>
              <a:t>What is SEO?</a:t>
            </a:r>
          </a:p>
        </p:txBody>
      </p:sp>
      <p:sp>
        <p:nvSpPr>
          <p:cNvPr id="3" name="Content Placeholder 2">
            <a:extLst>
              <a:ext uri="{FF2B5EF4-FFF2-40B4-BE49-F238E27FC236}">
                <a16:creationId xmlns:a16="http://schemas.microsoft.com/office/drawing/2014/main" id="{0AAD1B11-06A0-F24C-A98D-39B1ECF24ABD}"/>
              </a:ext>
            </a:extLst>
          </p:cNvPr>
          <p:cNvSpPr>
            <a:spLocks noGrp="1"/>
          </p:cNvSpPr>
          <p:nvPr>
            <p:ph idx="1"/>
          </p:nvPr>
        </p:nvSpPr>
        <p:spPr/>
        <p:txBody>
          <a:bodyPr/>
          <a:lstStyle/>
          <a:p>
            <a:pPr marL="0" indent="0" algn="ctr">
              <a:buNone/>
            </a:pPr>
            <a:r>
              <a:rPr lang="en-US" dirty="0"/>
              <a:t>SEO stands for “search engine optimization.” It is the process of getting traffic from the “free,” “organic,” “editorial” or “natural” search results on search engines.</a:t>
            </a:r>
          </a:p>
          <a:p>
            <a:pPr marL="0" indent="0" algn="ctr">
              <a:buNone/>
            </a:pPr>
            <a:endParaRPr lang="en-US" dirty="0"/>
          </a:p>
          <a:p>
            <a:pPr marL="0" indent="0" algn="ctr">
              <a:buNone/>
            </a:pPr>
            <a:endParaRPr lang="en-US" dirty="0"/>
          </a:p>
        </p:txBody>
      </p:sp>
      <p:pic>
        <p:nvPicPr>
          <p:cNvPr id="7" name="Picture 6">
            <a:extLst>
              <a:ext uri="{FF2B5EF4-FFF2-40B4-BE49-F238E27FC236}">
                <a16:creationId xmlns:a16="http://schemas.microsoft.com/office/drawing/2014/main" id="{40D8F7DC-1BAB-9448-BD4F-528B755E2A15}"/>
              </a:ext>
            </a:extLst>
          </p:cNvPr>
          <p:cNvPicPr>
            <a:picLocks noChangeAspect="1"/>
          </p:cNvPicPr>
          <p:nvPr/>
        </p:nvPicPr>
        <p:blipFill>
          <a:blip r:embed="rId2"/>
          <a:stretch>
            <a:fillRect/>
          </a:stretch>
        </p:blipFill>
        <p:spPr>
          <a:xfrm>
            <a:off x="3613888" y="3314091"/>
            <a:ext cx="5001475" cy="3297847"/>
          </a:xfrm>
          <a:prstGeom prst="rect">
            <a:avLst/>
          </a:prstGeom>
        </p:spPr>
      </p:pic>
    </p:spTree>
    <p:extLst>
      <p:ext uri="{BB962C8B-B14F-4D97-AF65-F5344CB8AC3E}">
        <p14:creationId xmlns:p14="http://schemas.microsoft.com/office/powerpoint/2010/main" val="333910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4AD7-8994-8E4D-939B-C378053AE60C}"/>
              </a:ext>
            </a:extLst>
          </p:cNvPr>
          <p:cNvSpPr>
            <a:spLocks noGrp="1"/>
          </p:cNvSpPr>
          <p:nvPr>
            <p:ph type="title"/>
          </p:nvPr>
        </p:nvSpPr>
        <p:spPr/>
        <p:txBody>
          <a:bodyPr/>
          <a:lstStyle/>
          <a:p>
            <a:pPr algn="ctr"/>
            <a:r>
              <a:rPr lang="en-US" dirty="0"/>
              <a:t>Think Like A Search Engine</a:t>
            </a:r>
          </a:p>
        </p:txBody>
      </p:sp>
      <p:sp>
        <p:nvSpPr>
          <p:cNvPr id="3" name="Content Placeholder 2">
            <a:extLst>
              <a:ext uri="{FF2B5EF4-FFF2-40B4-BE49-F238E27FC236}">
                <a16:creationId xmlns:a16="http://schemas.microsoft.com/office/drawing/2014/main" id="{8C5B391A-355A-A445-96BB-9F254DE7D922}"/>
              </a:ext>
            </a:extLst>
          </p:cNvPr>
          <p:cNvSpPr>
            <a:spLocks noGrp="1"/>
          </p:cNvSpPr>
          <p:nvPr>
            <p:ph idx="1"/>
          </p:nvPr>
        </p:nvSpPr>
        <p:spPr/>
        <p:txBody>
          <a:bodyPr/>
          <a:lstStyle/>
          <a:p>
            <a:pPr marL="0" indent="0" algn="ctr">
              <a:buNone/>
            </a:pPr>
            <a:r>
              <a:rPr lang="en-US" dirty="0"/>
              <a:t>Who is your potential new customer?</a:t>
            </a:r>
          </a:p>
          <a:p>
            <a:pPr marL="0" indent="0" algn="ctr">
              <a:buNone/>
            </a:pPr>
            <a:r>
              <a:rPr lang="en-US" dirty="0"/>
              <a:t>What will they type into the search bar to find you?</a:t>
            </a:r>
          </a:p>
        </p:txBody>
      </p:sp>
      <p:pic>
        <p:nvPicPr>
          <p:cNvPr id="5" name="Picture 4">
            <a:extLst>
              <a:ext uri="{FF2B5EF4-FFF2-40B4-BE49-F238E27FC236}">
                <a16:creationId xmlns:a16="http://schemas.microsoft.com/office/drawing/2014/main" id="{5EA1B0F3-5867-1245-97AB-5893A4FFEF50}"/>
              </a:ext>
            </a:extLst>
          </p:cNvPr>
          <p:cNvPicPr>
            <a:picLocks noChangeAspect="1"/>
          </p:cNvPicPr>
          <p:nvPr/>
        </p:nvPicPr>
        <p:blipFill>
          <a:blip r:embed="rId2"/>
          <a:stretch>
            <a:fillRect/>
          </a:stretch>
        </p:blipFill>
        <p:spPr>
          <a:xfrm>
            <a:off x="2498651" y="2904017"/>
            <a:ext cx="7230140" cy="3953983"/>
          </a:xfrm>
          <a:prstGeom prst="rect">
            <a:avLst/>
          </a:prstGeom>
        </p:spPr>
      </p:pic>
    </p:spTree>
    <p:extLst>
      <p:ext uri="{BB962C8B-B14F-4D97-AF65-F5344CB8AC3E}">
        <p14:creationId xmlns:p14="http://schemas.microsoft.com/office/powerpoint/2010/main" val="13525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F2C5-C9F1-3349-9777-D69765D20BD7}"/>
              </a:ext>
            </a:extLst>
          </p:cNvPr>
          <p:cNvSpPr>
            <a:spLocks noGrp="1"/>
          </p:cNvSpPr>
          <p:nvPr>
            <p:ph type="title"/>
          </p:nvPr>
        </p:nvSpPr>
        <p:spPr/>
        <p:txBody>
          <a:bodyPr/>
          <a:lstStyle/>
          <a:p>
            <a:pPr algn="ctr"/>
            <a:r>
              <a:rPr lang="en-US" dirty="0"/>
              <a:t>Website SEO - On page and Off Page</a:t>
            </a:r>
          </a:p>
        </p:txBody>
      </p:sp>
      <p:sp>
        <p:nvSpPr>
          <p:cNvPr id="3" name="Content Placeholder 2">
            <a:extLst>
              <a:ext uri="{FF2B5EF4-FFF2-40B4-BE49-F238E27FC236}">
                <a16:creationId xmlns:a16="http://schemas.microsoft.com/office/drawing/2014/main" id="{7A246B3F-7EF8-744D-83F9-6AA53DD7C918}"/>
              </a:ext>
            </a:extLst>
          </p:cNvPr>
          <p:cNvSpPr>
            <a:spLocks noGrp="1"/>
          </p:cNvSpPr>
          <p:nvPr>
            <p:ph idx="1"/>
          </p:nvPr>
        </p:nvSpPr>
        <p:spPr/>
        <p:txBody>
          <a:bodyPr>
            <a:normAutofit lnSpcReduction="10000"/>
          </a:bodyPr>
          <a:lstStyle/>
          <a:p>
            <a:pPr marL="0" indent="0" algn="ctr">
              <a:buNone/>
            </a:pPr>
            <a:r>
              <a:rPr lang="en-US" dirty="0"/>
              <a:t>On-page SEO – Website optimization</a:t>
            </a:r>
          </a:p>
          <a:p>
            <a:pPr marL="0" indent="0" algn="ctr">
              <a:buNone/>
            </a:pPr>
            <a:r>
              <a:rPr lang="en-US" sz="2400" dirty="0"/>
              <a:t>This includes focus key words, meta descriptions, alt tags, SEO Titles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Off Page SEO – Optimization from other sources</a:t>
            </a:r>
          </a:p>
          <a:p>
            <a:pPr marL="0" indent="0" algn="ctr">
              <a:buNone/>
            </a:pPr>
            <a:r>
              <a:rPr lang="en-US" sz="2400" dirty="0"/>
              <a:t>This includes Backlinks, Social Media Pages, Directory Listings, Browser indexing</a:t>
            </a:r>
          </a:p>
          <a:p>
            <a:pPr marL="0" indent="0">
              <a:buNone/>
            </a:pPr>
            <a:endParaRPr lang="en-US" dirty="0"/>
          </a:p>
        </p:txBody>
      </p:sp>
      <p:pic>
        <p:nvPicPr>
          <p:cNvPr id="5" name="Picture 4">
            <a:extLst>
              <a:ext uri="{FF2B5EF4-FFF2-40B4-BE49-F238E27FC236}">
                <a16:creationId xmlns:a16="http://schemas.microsoft.com/office/drawing/2014/main" id="{512D5063-9B72-034F-8D4B-254D2AF590C2}"/>
              </a:ext>
            </a:extLst>
          </p:cNvPr>
          <p:cNvPicPr>
            <a:picLocks noChangeAspect="1"/>
          </p:cNvPicPr>
          <p:nvPr/>
        </p:nvPicPr>
        <p:blipFill>
          <a:blip r:embed="rId2"/>
          <a:stretch>
            <a:fillRect/>
          </a:stretch>
        </p:blipFill>
        <p:spPr>
          <a:xfrm>
            <a:off x="3710763" y="2748250"/>
            <a:ext cx="4359349" cy="2288658"/>
          </a:xfrm>
          <a:prstGeom prst="rect">
            <a:avLst/>
          </a:prstGeom>
        </p:spPr>
      </p:pic>
    </p:spTree>
    <p:extLst>
      <p:ext uri="{BB962C8B-B14F-4D97-AF65-F5344CB8AC3E}">
        <p14:creationId xmlns:p14="http://schemas.microsoft.com/office/powerpoint/2010/main" val="416403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507A-D914-224C-90F8-809A7CDA1B79}"/>
              </a:ext>
            </a:extLst>
          </p:cNvPr>
          <p:cNvSpPr>
            <a:spLocks noGrp="1"/>
          </p:cNvSpPr>
          <p:nvPr>
            <p:ph type="title"/>
          </p:nvPr>
        </p:nvSpPr>
        <p:spPr/>
        <p:txBody>
          <a:bodyPr/>
          <a:lstStyle/>
          <a:p>
            <a:pPr algn="ctr"/>
            <a:r>
              <a:rPr lang="en-US" dirty="0"/>
              <a:t>Google My Business</a:t>
            </a:r>
          </a:p>
        </p:txBody>
      </p:sp>
      <p:sp>
        <p:nvSpPr>
          <p:cNvPr id="7" name="Content Placeholder 6">
            <a:extLst>
              <a:ext uri="{FF2B5EF4-FFF2-40B4-BE49-F238E27FC236}">
                <a16:creationId xmlns:a16="http://schemas.microsoft.com/office/drawing/2014/main" id="{3D03DC3D-5C9F-7A42-8C1A-470392FB06F4}"/>
              </a:ext>
            </a:extLst>
          </p:cNvPr>
          <p:cNvSpPr>
            <a:spLocks noGrp="1"/>
          </p:cNvSpPr>
          <p:nvPr>
            <p:ph idx="1"/>
          </p:nvPr>
        </p:nvSpPr>
        <p:spPr/>
        <p:txBody>
          <a:bodyPr/>
          <a:lstStyle/>
          <a:p>
            <a:pPr marL="0" indent="0" algn="ctr">
              <a:buNone/>
            </a:pPr>
            <a:r>
              <a:rPr lang="en-US" dirty="0"/>
              <a:t>The most important element of any digital marketing plan is to verify and gain control of your Google My Business Page. </a:t>
            </a:r>
          </a:p>
          <a:p>
            <a:pPr marL="0" indent="0" algn="ctr">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Just search for your business in Google Maps – and claim the page.</a:t>
            </a:r>
          </a:p>
        </p:txBody>
      </p:sp>
      <p:pic>
        <p:nvPicPr>
          <p:cNvPr id="9" name="Picture 8">
            <a:extLst>
              <a:ext uri="{FF2B5EF4-FFF2-40B4-BE49-F238E27FC236}">
                <a16:creationId xmlns:a16="http://schemas.microsoft.com/office/drawing/2014/main" id="{C599D12B-9B97-BD4A-9D78-170A03C81787}"/>
              </a:ext>
            </a:extLst>
          </p:cNvPr>
          <p:cNvPicPr>
            <a:picLocks noChangeAspect="1"/>
          </p:cNvPicPr>
          <p:nvPr/>
        </p:nvPicPr>
        <p:blipFill>
          <a:blip r:embed="rId2"/>
          <a:stretch>
            <a:fillRect/>
          </a:stretch>
        </p:blipFill>
        <p:spPr>
          <a:xfrm>
            <a:off x="4634614" y="3041650"/>
            <a:ext cx="2540000" cy="1689100"/>
          </a:xfrm>
          <a:prstGeom prst="rect">
            <a:avLst/>
          </a:prstGeom>
        </p:spPr>
      </p:pic>
    </p:spTree>
    <p:extLst>
      <p:ext uri="{BB962C8B-B14F-4D97-AF65-F5344CB8AC3E}">
        <p14:creationId xmlns:p14="http://schemas.microsoft.com/office/powerpoint/2010/main" val="312884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D967-A3B7-4B47-8F6C-88BC02EA6739}"/>
              </a:ext>
            </a:extLst>
          </p:cNvPr>
          <p:cNvSpPr>
            <a:spLocks noGrp="1"/>
          </p:cNvSpPr>
          <p:nvPr>
            <p:ph type="title"/>
          </p:nvPr>
        </p:nvSpPr>
        <p:spPr/>
        <p:txBody>
          <a:bodyPr/>
          <a:lstStyle/>
          <a:p>
            <a:pPr algn="ctr"/>
            <a:r>
              <a:rPr lang="en-US" dirty="0"/>
              <a:t>Google Analytics</a:t>
            </a:r>
          </a:p>
        </p:txBody>
      </p:sp>
      <p:sp>
        <p:nvSpPr>
          <p:cNvPr id="3" name="Content Placeholder 2">
            <a:extLst>
              <a:ext uri="{FF2B5EF4-FFF2-40B4-BE49-F238E27FC236}">
                <a16:creationId xmlns:a16="http://schemas.microsoft.com/office/drawing/2014/main" id="{B2EB1725-EF3A-694E-9877-31FA44291DE8}"/>
              </a:ext>
            </a:extLst>
          </p:cNvPr>
          <p:cNvSpPr>
            <a:spLocks noGrp="1"/>
          </p:cNvSpPr>
          <p:nvPr>
            <p:ph idx="1"/>
          </p:nvPr>
        </p:nvSpPr>
        <p:spPr>
          <a:xfrm>
            <a:off x="838200" y="1825625"/>
            <a:ext cx="10515600" cy="4351338"/>
          </a:xfrm>
        </p:spPr>
        <p:txBody>
          <a:bodyPr>
            <a:normAutofit fontScale="92500" lnSpcReduction="20000"/>
          </a:bodyPr>
          <a:lstStyle/>
          <a:p>
            <a:pPr marL="0" indent="0" algn="ctr">
              <a:buNone/>
            </a:pPr>
            <a:r>
              <a:rPr lang="en-US" dirty="0"/>
              <a:t>Google Analytics helps you analyze visitor traffic and paints a complete picture of your audience and their needs, wherever they are along the path to becoming a customer. Submit your web address to Google Analytics to gain crucial insights into your visitors’ patterns. Once your site is verified, you will start seeing statistics about your users such as age, gender, location, etc.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The In-Page Analytics tools lets you make a visual assessment of how visitors interact with your pages. You can learn what they're looking for and what they like, then use that information to tailor all your marketing activities for maximum impact.</a:t>
            </a:r>
          </a:p>
        </p:txBody>
      </p:sp>
      <p:pic>
        <p:nvPicPr>
          <p:cNvPr id="5" name="Picture 4">
            <a:extLst>
              <a:ext uri="{FF2B5EF4-FFF2-40B4-BE49-F238E27FC236}">
                <a16:creationId xmlns:a16="http://schemas.microsoft.com/office/drawing/2014/main" id="{7861CB50-5FA2-DD45-B6CD-714AD30D440E}"/>
              </a:ext>
            </a:extLst>
          </p:cNvPr>
          <p:cNvPicPr>
            <a:picLocks noChangeAspect="1"/>
          </p:cNvPicPr>
          <p:nvPr/>
        </p:nvPicPr>
        <p:blipFill>
          <a:blip r:embed="rId2"/>
          <a:stretch>
            <a:fillRect/>
          </a:stretch>
        </p:blipFill>
        <p:spPr>
          <a:xfrm>
            <a:off x="4738281" y="3403973"/>
            <a:ext cx="2715438" cy="1428557"/>
          </a:xfrm>
          <a:prstGeom prst="rect">
            <a:avLst/>
          </a:prstGeom>
        </p:spPr>
      </p:pic>
    </p:spTree>
    <p:extLst>
      <p:ext uri="{BB962C8B-B14F-4D97-AF65-F5344CB8AC3E}">
        <p14:creationId xmlns:p14="http://schemas.microsoft.com/office/powerpoint/2010/main" val="270601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9927-12BA-C44C-A2B6-6C8D2ADB5599}"/>
              </a:ext>
            </a:extLst>
          </p:cNvPr>
          <p:cNvSpPr>
            <a:spLocks noGrp="1"/>
          </p:cNvSpPr>
          <p:nvPr>
            <p:ph type="title"/>
          </p:nvPr>
        </p:nvSpPr>
        <p:spPr/>
        <p:txBody>
          <a:bodyPr/>
          <a:lstStyle/>
          <a:p>
            <a:pPr algn="ctr"/>
            <a:r>
              <a:rPr lang="en-US" dirty="0"/>
              <a:t>Google Webmaster Tools</a:t>
            </a:r>
          </a:p>
        </p:txBody>
      </p:sp>
      <p:sp>
        <p:nvSpPr>
          <p:cNvPr id="3" name="Content Placeholder 2">
            <a:extLst>
              <a:ext uri="{FF2B5EF4-FFF2-40B4-BE49-F238E27FC236}">
                <a16:creationId xmlns:a16="http://schemas.microsoft.com/office/drawing/2014/main" id="{2FECEBA7-4C71-E248-B2C1-F6A63E826A6B}"/>
              </a:ext>
            </a:extLst>
          </p:cNvPr>
          <p:cNvSpPr>
            <a:spLocks noGrp="1"/>
          </p:cNvSpPr>
          <p:nvPr>
            <p:ph idx="1"/>
          </p:nvPr>
        </p:nvSpPr>
        <p:spPr>
          <a:xfrm>
            <a:off x="838200" y="1825625"/>
            <a:ext cx="10515600" cy="4351338"/>
          </a:xfrm>
        </p:spPr>
        <p:txBody>
          <a:bodyPr>
            <a:normAutofit fontScale="92500"/>
          </a:bodyPr>
          <a:lstStyle/>
          <a:p>
            <a:pPr marL="0" indent="0">
              <a:buNone/>
            </a:pPr>
            <a:r>
              <a:rPr lang="en-US" dirty="0"/>
              <a:t>This will Check for design flaws and errors such as 404′s or 302′s. Being registered with Google Webmaster Tools has other benefits as well. You will be able to evaluate and improve your site’s performance in Google Search. </a:t>
            </a:r>
          </a:p>
          <a:p>
            <a:pPr marL="0" indent="0">
              <a:buNone/>
            </a:pPr>
            <a:endParaRPr lang="en-US" dirty="0"/>
          </a:p>
          <a:p>
            <a:pPr marL="0" indent="0">
              <a:buNone/>
            </a:pPr>
            <a:endParaRPr lang="en-US" dirty="0"/>
          </a:p>
          <a:p>
            <a:pPr marL="0" indent="0">
              <a:buNone/>
            </a:pPr>
            <a:endParaRPr lang="en-US" dirty="0"/>
          </a:p>
          <a:p>
            <a:pPr marL="0" indent="0">
              <a:buNone/>
            </a:pPr>
            <a:r>
              <a:rPr lang="en-US" dirty="0"/>
              <a:t>You don’t have to sign up for Webmaster Tools for your site to be included in Google's search results, but doing so can help you understand how Google views your site and optimize its performance in search results.</a:t>
            </a:r>
          </a:p>
        </p:txBody>
      </p:sp>
      <p:pic>
        <p:nvPicPr>
          <p:cNvPr id="5" name="Picture 4">
            <a:extLst>
              <a:ext uri="{FF2B5EF4-FFF2-40B4-BE49-F238E27FC236}">
                <a16:creationId xmlns:a16="http://schemas.microsoft.com/office/drawing/2014/main" id="{B0E1001E-A238-094B-BDE1-401C213EC6E1}"/>
              </a:ext>
            </a:extLst>
          </p:cNvPr>
          <p:cNvPicPr>
            <a:picLocks noChangeAspect="1"/>
          </p:cNvPicPr>
          <p:nvPr/>
        </p:nvPicPr>
        <p:blipFill>
          <a:blip r:embed="rId2"/>
          <a:stretch>
            <a:fillRect/>
          </a:stretch>
        </p:blipFill>
        <p:spPr>
          <a:xfrm>
            <a:off x="4777978" y="3043407"/>
            <a:ext cx="2636044" cy="1306306"/>
          </a:xfrm>
          <a:prstGeom prst="rect">
            <a:avLst/>
          </a:prstGeom>
        </p:spPr>
      </p:pic>
      <p:sp>
        <p:nvSpPr>
          <p:cNvPr id="6" name="TextBox 5">
            <a:extLst>
              <a:ext uri="{FF2B5EF4-FFF2-40B4-BE49-F238E27FC236}">
                <a16:creationId xmlns:a16="http://schemas.microsoft.com/office/drawing/2014/main" id="{867EF899-3684-5440-80EC-EC7FB3E0AD8C}"/>
              </a:ext>
            </a:extLst>
          </p:cNvPr>
          <p:cNvSpPr txBox="1"/>
          <p:nvPr/>
        </p:nvSpPr>
        <p:spPr>
          <a:xfrm>
            <a:off x="3114675" y="13001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20392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TotalTime>
  <Words>918</Words>
  <Application>Microsoft Macintosh PowerPoint</Application>
  <PresentationFormat>Widescreen</PresentationFormat>
  <Paragraphs>97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Search Engine Optimization</vt:lpstr>
      <vt:lpstr>3 Types of Traffic</vt:lpstr>
      <vt:lpstr>Traffic You Earn</vt:lpstr>
      <vt:lpstr>What is SEO?</vt:lpstr>
      <vt:lpstr>Think Like A Search Engine</vt:lpstr>
      <vt:lpstr>Website SEO - On page and Off Page</vt:lpstr>
      <vt:lpstr>Google My Business</vt:lpstr>
      <vt:lpstr>Google Analytics</vt:lpstr>
      <vt:lpstr>Google Webmaster Tools</vt:lpstr>
      <vt:lpstr>Content is King!</vt:lpstr>
      <vt:lpstr>Don’t Forget About Bing!</vt:lpstr>
      <vt:lpstr>Free Directory Listings</vt:lpstr>
      <vt:lpstr>Traffic You Buy</vt:lpstr>
      <vt:lpstr>Google Ads – Pay Per Click Marketing</vt:lpstr>
      <vt:lpstr>Pixels &amp; Retargeting</vt:lpstr>
      <vt:lpstr>Facebook &amp; Instagram</vt:lpstr>
      <vt:lpstr>Twitter Ads</vt:lpstr>
      <vt:lpstr>Pinterest Ads</vt:lpstr>
      <vt:lpstr>Traffic You Own</vt:lpstr>
      <vt:lpstr>Growing your email List</vt:lpstr>
      <vt:lpstr>Get Your Message to Your Customers</vt:lpstr>
      <vt:lpstr>Automated Email Funnel</vt:lpstr>
      <vt:lpstr>Action Steps</vt:lpstr>
      <vt:lpstr>Be Ready to Pivot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Engine Optimization</dc:title>
  <dc:creator>Mia Porterfield</dc:creator>
  <cp:lastModifiedBy>Mia Porterfield</cp:lastModifiedBy>
  <cp:revision>23</cp:revision>
  <dcterms:created xsi:type="dcterms:W3CDTF">2018-09-25T18:28:01Z</dcterms:created>
  <dcterms:modified xsi:type="dcterms:W3CDTF">2018-09-26T12:45:17Z</dcterms:modified>
</cp:coreProperties>
</file>